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6"/>
  </p:notesMasterIdLst>
  <p:handoutMasterIdLst>
    <p:handoutMasterId r:id="rId7"/>
  </p:handoutMasterIdLst>
  <p:sldIdLst>
    <p:sldId id="260" r:id="rId2"/>
    <p:sldId id="258" r:id="rId3"/>
    <p:sldId id="257" r:id="rId4"/>
    <p:sldId id="259" r:id="rId5"/>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3239">
          <p15:clr>
            <a:srgbClr val="A4A3A4"/>
          </p15:clr>
        </p15:guide>
        <p15:guide id="3" orient="horz" pos="1620">
          <p15:clr>
            <a:srgbClr val="A4A3A4"/>
          </p15:clr>
        </p15:guide>
        <p15:guide id="4" pos="5714">
          <p15:clr>
            <a:srgbClr val="A4A3A4"/>
          </p15:clr>
        </p15:guide>
        <p15:guide id="5" pos="2880">
          <p15:clr>
            <a:srgbClr val="A4A3A4"/>
          </p15:clr>
        </p15:guide>
        <p15:guide id="6">
          <p15:clr>
            <a:srgbClr val="A4A3A4"/>
          </p15:clr>
        </p15:guide>
        <p15:guide id="7" pos="20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00"/>
    <a:srgbClr val="FFFF99"/>
    <a:srgbClr val="00CC66"/>
    <a:srgbClr val="FFFFCC"/>
    <a:srgbClr val="000000"/>
    <a:srgbClr val="FFE83F"/>
    <a:srgbClr val="AFC5C7"/>
    <a:srgbClr val="EFC14F"/>
    <a:srgbClr val="1E1E1E"/>
    <a:srgbClr val="C191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88490" autoAdjust="0"/>
  </p:normalViewPr>
  <p:slideViewPr>
    <p:cSldViewPr snapToObjects="1">
      <p:cViewPr>
        <p:scale>
          <a:sx n="110" d="100"/>
          <a:sy n="110" d="100"/>
        </p:scale>
        <p:origin x="518" y="693"/>
      </p:cViewPr>
      <p:guideLst>
        <p:guide orient="horz"/>
        <p:guide orient="horz" pos="3239"/>
        <p:guide orient="horz" pos="1620"/>
        <p:guide pos="5714"/>
        <p:guide pos="2880"/>
        <p:guide/>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47" d="100"/>
          <a:sy n="47" d="100"/>
        </p:scale>
        <p:origin x="27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870" cy="497041"/>
          </a:xfrm>
          <a:prstGeom prst="rect">
            <a:avLst/>
          </a:prstGeom>
        </p:spPr>
        <p:txBody>
          <a:bodyPr vert="horz" lIns="88706" tIns="44353" rIns="88706" bIns="44353" rtlCol="0"/>
          <a:lstStyle>
            <a:lvl1pPr algn="l">
              <a:defRPr sz="1200"/>
            </a:lvl1pPr>
          </a:lstStyle>
          <a:p>
            <a:endParaRPr lang="en-US" dirty="0"/>
          </a:p>
        </p:txBody>
      </p:sp>
      <p:sp>
        <p:nvSpPr>
          <p:cNvPr id="3" name="Date Placeholder 2"/>
          <p:cNvSpPr>
            <a:spLocks noGrp="1"/>
          </p:cNvSpPr>
          <p:nvPr>
            <p:ph type="dt" sz="quarter" idx="1"/>
          </p:nvPr>
        </p:nvSpPr>
        <p:spPr>
          <a:xfrm>
            <a:off x="3850827" y="1"/>
            <a:ext cx="2946870" cy="497041"/>
          </a:xfrm>
          <a:prstGeom prst="rect">
            <a:avLst/>
          </a:prstGeom>
        </p:spPr>
        <p:txBody>
          <a:bodyPr vert="horz" lIns="88706" tIns="44353" rIns="88706" bIns="44353" rtlCol="0"/>
          <a:lstStyle>
            <a:lvl1pPr algn="r">
              <a:defRPr sz="1200"/>
            </a:lvl1pPr>
          </a:lstStyle>
          <a:p>
            <a:fld id="{831CCE12-CAAF-42CF-B104-39BFE26BC217}" type="datetimeFigureOut">
              <a:rPr lang="en-US" smtClean="0"/>
              <a:t>10/3/2018</a:t>
            </a:fld>
            <a:endParaRPr lang="en-US" dirty="0"/>
          </a:p>
        </p:txBody>
      </p:sp>
      <p:sp>
        <p:nvSpPr>
          <p:cNvPr id="4" name="Footer Placeholder 3"/>
          <p:cNvSpPr>
            <a:spLocks noGrp="1"/>
          </p:cNvSpPr>
          <p:nvPr>
            <p:ph type="ftr" sz="quarter" idx="2"/>
          </p:nvPr>
        </p:nvSpPr>
        <p:spPr>
          <a:xfrm>
            <a:off x="0" y="9431199"/>
            <a:ext cx="2946870" cy="497041"/>
          </a:xfrm>
          <a:prstGeom prst="rect">
            <a:avLst/>
          </a:prstGeom>
        </p:spPr>
        <p:txBody>
          <a:bodyPr vert="horz" lIns="88706" tIns="44353" rIns="88706" bIns="443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827" y="9431199"/>
            <a:ext cx="2946870" cy="497041"/>
          </a:xfrm>
          <a:prstGeom prst="rect">
            <a:avLst/>
          </a:prstGeom>
        </p:spPr>
        <p:txBody>
          <a:bodyPr vert="horz" lIns="88706" tIns="44353" rIns="88706" bIns="44353" rtlCol="0" anchor="b"/>
          <a:lstStyle>
            <a:lvl1pPr algn="r">
              <a:defRPr sz="1200"/>
            </a:lvl1pPr>
          </a:lstStyle>
          <a:p>
            <a:fld id="{47748D95-5922-4DC7-86EC-9B7A7512203B}" type="slidenum">
              <a:rPr lang="en-US" smtClean="0"/>
              <a:t>‹#›</a:t>
            </a:fld>
            <a:endParaRPr lang="en-US" dirty="0"/>
          </a:p>
        </p:txBody>
      </p:sp>
    </p:spTree>
    <p:extLst>
      <p:ext uri="{BB962C8B-B14F-4D97-AF65-F5344CB8AC3E}">
        <p14:creationId xmlns:p14="http://schemas.microsoft.com/office/powerpoint/2010/main" val="3136041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8215"/>
          </a:xfrm>
          <a:prstGeom prst="rect">
            <a:avLst/>
          </a:prstGeom>
        </p:spPr>
        <p:txBody>
          <a:bodyPr vert="horz" lIns="93745" tIns="46872" rIns="93745" bIns="46872" rtlCol="0"/>
          <a:lstStyle>
            <a:lvl1pPr algn="l">
              <a:defRPr sz="1300"/>
            </a:lvl1pPr>
          </a:lstStyle>
          <a:p>
            <a:endParaRPr lang="en-GB" dirty="0"/>
          </a:p>
        </p:txBody>
      </p:sp>
      <p:sp>
        <p:nvSpPr>
          <p:cNvPr id="3" name="Date Placeholder 2"/>
          <p:cNvSpPr>
            <a:spLocks noGrp="1"/>
          </p:cNvSpPr>
          <p:nvPr>
            <p:ph type="dt" idx="1"/>
          </p:nvPr>
        </p:nvSpPr>
        <p:spPr>
          <a:xfrm>
            <a:off x="3851342" y="1"/>
            <a:ext cx="2946347" cy="498215"/>
          </a:xfrm>
          <a:prstGeom prst="rect">
            <a:avLst/>
          </a:prstGeom>
        </p:spPr>
        <p:txBody>
          <a:bodyPr vert="horz" lIns="93745" tIns="46872" rIns="93745" bIns="46872" rtlCol="0"/>
          <a:lstStyle>
            <a:lvl1pPr algn="r">
              <a:defRPr sz="1300"/>
            </a:lvl1pPr>
          </a:lstStyle>
          <a:p>
            <a:fld id="{53B4EF91-8295-48DB-947A-A081DD3AE4A1}" type="datetimeFigureOut">
              <a:rPr lang="en-GB" smtClean="0"/>
              <a:t>03/10/2018</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3745" tIns="46872" rIns="93745" bIns="46872" rtlCol="0" anchor="ctr"/>
          <a:lstStyle/>
          <a:p>
            <a:endParaRPr lang="en-GB" dirty="0"/>
          </a:p>
        </p:txBody>
      </p:sp>
      <p:sp>
        <p:nvSpPr>
          <p:cNvPr id="5" name="Notes Placeholder 4"/>
          <p:cNvSpPr>
            <a:spLocks noGrp="1"/>
          </p:cNvSpPr>
          <p:nvPr>
            <p:ph type="body" sz="quarter" idx="3"/>
          </p:nvPr>
        </p:nvSpPr>
        <p:spPr>
          <a:xfrm>
            <a:off x="679927" y="4778724"/>
            <a:ext cx="5439410" cy="3909863"/>
          </a:xfrm>
          <a:prstGeom prst="rect">
            <a:avLst/>
          </a:prstGeom>
        </p:spPr>
        <p:txBody>
          <a:bodyPr vert="horz" lIns="93745" tIns="46872" rIns="93745"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3745" tIns="46872" rIns="93745" bIns="4687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3745" tIns="46872" rIns="93745" bIns="46872" rtlCol="0" anchor="b"/>
          <a:lstStyle>
            <a:lvl1pPr algn="r">
              <a:defRPr sz="1300"/>
            </a:lvl1pPr>
          </a:lstStyle>
          <a:p>
            <a:fld id="{23F146FE-3129-4478-B95C-3FFAEADA7008}" type="slidenum">
              <a:rPr lang="en-GB" smtClean="0"/>
              <a:t>‹#›</a:t>
            </a:fld>
            <a:endParaRPr lang="en-GB" dirty="0"/>
          </a:p>
        </p:txBody>
      </p:sp>
    </p:spTree>
    <p:extLst>
      <p:ext uri="{BB962C8B-B14F-4D97-AF65-F5344CB8AC3E}">
        <p14:creationId xmlns:p14="http://schemas.microsoft.com/office/powerpoint/2010/main" val="228553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69007C-EAF4-4E9A-ACDE-E8AE4B441F9B}"/>
              </a:ext>
            </a:extLst>
          </p:cNvPr>
          <p:cNvSpPr/>
          <p:nvPr userDrawn="1"/>
        </p:nvSpPr>
        <p:spPr>
          <a:xfrm>
            <a:off x="0" y="4744105"/>
            <a:ext cx="9210776" cy="399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8" name="Rectangle 7"/>
          <p:cNvSpPr/>
          <p:nvPr userDrawn="1"/>
        </p:nvSpPr>
        <p:spPr>
          <a:xfrm>
            <a:off x="0" y="-41448"/>
            <a:ext cx="9210776" cy="47880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2" name="Title 1"/>
          <p:cNvSpPr>
            <a:spLocks noGrp="1"/>
          </p:cNvSpPr>
          <p:nvPr>
            <p:ph type="ctrTitle"/>
          </p:nvPr>
        </p:nvSpPr>
        <p:spPr>
          <a:xfrm>
            <a:off x="539552" y="1994400"/>
            <a:ext cx="6858000" cy="648000"/>
          </a:xfrm>
          <a:prstGeom prst="rect">
            <a:avLst/>
          </a:prstGeom>
        </p:spPr>
        <p:txBody>
          <a:bodyPr anchor="ctr">
            <a:normAutofit/>
          </a:bodyPr>
          <a:lstStyle>
            <a:lvl1pPr algn="l">
              <a:defRPr sz="2800"/>
            </a:lvl1pPr>
          </a:lstStyle>
          <a:p>
            <a:r>
              <a:rPr lang="en-US" smtClean="0"/>
              <a:t>Click to edit Master title style</a:t>
            </a:r>
            <a:endParaRPr lang="en-GB" dirty="0"/>
          </a:p>
        </p:txBody>
      </p:sp>
      <p:sp>
        <p:nvSpPr>
          <p:cNvPr id="3" name="Subtitle 2"/>
          <p:cNvSpPr>
            <a:spLocks noGrp="1"/>
          </p:cNvSpPr>
          <p:nvPr>
            <p:ph type="subTitle" idx="1"/>
          </p:nvPr>
        </p:nvSpPr>
        <p:spPr>
          <a:xfrm>
            <a:off x="539552" y="2703600"/>
            <a:ext cx="6858000" cy="445889"/>
          </a:xfrm>
          <a:prstGeom prst="rect">
            <a:avLst/>
          </a:prstGeom>
        </p:spPr>
        <p:txBody>
          <a:bodyPr>
            <a:normAutofit/>
          </a:bodyPr>
          <a:lstStyle>
            <a:lvl1pPr marL="0" indent="0" algn="l">
              <a:buNone/>
              <a:defRPr sz="1800" b="1">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12" name="Picture 11"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23478"/>
            <a:ext cx="1334980" cy="792088"/>
          </a:xfrm>
          <a:prstGeom prst="rect">
            <a:avLst/>
          </a:prstGeom>
        </p:spPr>
      </p:pic>
      <p:sp>
        <p:nvSpPr>
          <p:cNvPr id="7" name="Rectangle 6">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30524617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ustom Layout">
    <p:spTree>
      <p:nvGrpSpPr>
        <p:cNvPr id="1" name=""/>
        <p:cNvGrpSpPr/>
        <p:nvPr/>
      </p:nvGrpSpPr>
      <p:grpSpPr>
        <a:xfrm>
          <a:off x="0" y="0"/>
          <a:ext cx="0" cy="0"/>
          <a:chOff x="0" y="0"/>
          <a:chExt cx="0" cy="0"/>
        </a:xfrm>
      </p:grpSpPr>
      <p:sp>
        <p:nvSpPr>
          <p:cNvPr id="5" name="Rectangle 4"/>
          <p:cNvSpPr/>
          <p:nvPr userDrawn="1"/>
        </p:nvSpPr>
        <p:spPr>
          <a:xfrm>
            <a:off x="0" y="4738596"/>
            <a:ext cx="9144000" cy="417278"/>
          </a:xfrm>
          <a:prstGeom prst="rect">
            <a:avLst/>
          </a:prstGeom>
          <a:solidFill>
            <a:srgbClr val="FFE100"/>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4" name="Rectangle 3"/>
          <p:cNvSpPr/>
          <p:nvPr userDrawn="1"/>
        </p:nvSpPr>
        <p:spPr>
          <a:xfrm>
            <a:off x="0" y="0"/>
            <a:ext cx="3131841" cy="4738596"/>
          </a:xfrm>
          <a:prstGeom prst="rect">
            <a:avLst/>
          </a:prstGeom>
          <a:solidFill>
            <a:srgbClr val="FFE100"/>
          </a:solidFill>
          <a:ln>
            <a:solidFill>
              <a:srgbClr val="FFE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3122768" y="-1"/>
            <a:ext cx="6021232" cy="475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8" name="Picture 7"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5985" y="185894"/>
            <a:ext cx="764487" cy="453595"/>
          </a:xfrm>
          <a:prstGeom prst="rect">
            <a:avLst/>
          </a:prstGeom>
        </p:spPr>
      </p:pic>
      <p:sp>
        <p:nvSpPr>
          <p:cNvPr id="10" name="Picture Placeholder 10"/>
          <p:cNvSpPr>
            <a:spLocks noGrp="1"/>
          </p:cNvSpPr>
          <p:nvPr>
            <p:ph type="pic" sz="quarter" idx="12"/>
          </p:nvPr>
        </p:nvSpPr>
        <p:spPr>
          <a:xfrm>
            <a:off x="425925" y="549729"/>
            <a:ext cx="2270919" cy="3528392"/>
          </a:xfrm>
        </p:spPr>
        <p:txBody>
          <a:bodyPr>
            <a:normAutofit/>
          </a:bodyPr>
          <a:lstStyle>
            <a:lvl1pPr marL="0" indent="0">
              <a:buNone/>
              <a:defRPr sz="1000"/>
            </a:lvl1pPr>
          </a:lstStyle>
          <a:p>
            <a:r>
              <a:rPr lang="en-US" dirty="0" smtClean="0"/>
              <a:t>Click icon to add picture</a:t>
            </a:r>
            <a:endParaRPr lang="en-GB" dirty="0"/>
          </a:p>
        </p:txBody>
      </p:sp>
      <p:sp>
        <p:nvSpPr>
          <p:cNvPr id="12" name="Content Placeholder 12"/>
          <p:cNvSpPr>
            <a:spLocks noGrp="1"/>
          </p:cNvSpPr>
          <p:nvPr>
            <p:ph sz="quarter" idx="11"/>
          </p:nvPr>
        </p:nvSpPr>
        <p:spPr>
          <a:xfrm>
            <a:off x="3261212" y="1068850"/>
            <a:ext cx="5559260" cy="3240385"/>
          </a:xfrm>
        </p:spPr>
        <p:txBody>
          <a:bodyPr/>
          <a:lstStyle>
            <a:lvl1pPr>
              <a:buClrTx/>
              <a:defRPr sz="1800">
                <a:solidFill>
                  <a:schemeClr val="bg1"/>
                </a:solidFill>
              </a:defRPr>
            </a:lvl1pPr>
            <a:lvl2pPr>
              <a:buClrTx/>
              <a:defRPr sz="1600">
                <a:solidFill>
                  <a:schemeClr val="bg1"/>
                </a:solidFill>
              </a:defRPr>
            </a:lvl2pPr>
            <a:lvl3pPr>
              <a:buClrTx/>
              <a:defRPr sz="1400">
                <a:solidFill>
                  <a:schemeClr val="bg1"/>
                </a:solidFill>
              </a:defRPr>
            </a:lvl3pPr>
            <a:lvl4pPr>
              <a:buClrTx/>
              <a:defRPr sz="1200">
                <a:solidFill>
                  <a:schemeClr val="bg1"/>
                </a:solidFill>
              </a:defRPr>
            </a:lvl4pPr>
            <a:lvl5pPr>
              <a:buClrTx/>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3261212" y="339502"/>
            <a:ext cx="4680000" cy="424904"/>
          </a:xfrm>
        </p:spPr>
        <p:txBody>
          <a:bodyPr/>
          <a:lstStyle>
            <a:lvl1pPr>
              <a:defRPr>
                <a:solidFill>
                  <a:schemeClr val="bg1"/>
                </a:solidFill>
              </a:defRPr>
            </a:lvl1pPr>
          </a:lstStyle>
          <a:p>
            <a:r>
              <a:rPr lang="en-US" smtClean="0"/>
              <a:t>Click to edit Master title style</a:t>
            </a:r>
            <a:endParaRPr lang="en-GB" dirty="0"/>
          </a:p>
        </p:txBody>
      </p:sp>
      <p:sp>
        <p:nvSpPr>
          <p:cNvPr id="13" name="Rectangle 12">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tx1"/>
                </a:solidFill>
                <a:latin typeface="Berlin Sans FB" panose="020E0602020502020306" pitchFamily="34" charset="0"/>
              </a:rPr>
              <a:t>#</a:t>
            </a:r>
            <a:r>
              <a:rPr lang="en-GB" sz="1400" b="0" i="0" dirty="0" smtClean="0">
                <a:solidFill>
                  <a:schemeClr val="tx1"/>
                </a:solidFill>
                <a:latin typeface="Berlin Sans FB" panose="020E0602020502020306" pitchFamily="34" charset="0"/>
                <a:sym typeface="Gill Sans" pitchFamily="-84" charset="0"/>
              </a:rPr>
              <a:t>BeMore</a:t>
            </a:r>
            <a:endParaRPr lang="en-GB" sz="1400" b="0" i="0" dirty="0">
              <a:solidFill>
                <a:schemeClr val="tx1"/>
              </a:solidFill>
              <a:latin typeface="Berlin Sans FB" panose="020E0602020502020306" pitchFamily="34" charset="0"/>
              <a:sym typeface="Gill Sans" pitchFamily="-84" charset="0"/>
            </a:endParaRPr>
          </a:p>
        </p:txBody>
      </p:sp>
      <p:sp>
        <p:nvSpPr>
          <p:cNvPr id="11" name="Slide Number Placeholder 10"/>
          <p:cNvSpPr>
            <a:spLocks noGrp="1"/>
          </p:cNvSpPr>
          <p:nvPr>
            <p:ph type="sldNum" sz="quarter" idx="13"/>
          </p:nvPr>
        </p:nvSpPr>
        <p:spPr/>
        <p:txBody>
          <a:bodyPr/>
          <a:lstStyle>
            <a:lvl1pPr>
              <a:defRPr>
                <a:solidFill>
                  <a:schemeClr val="tx1"/>
                </a:solidFill>
              </a:defRPr>
            </a:lvl1pPr>
          </a:lstStyle>
          <a:p>
            <a:fld id="{6BB11FA4-AA32-440F-A609-CB1FC3181D91}" type="slidenum">
              <a:rPr lang="en-GB" smtClean="0"/>
              <a:pPr/>
              <a:t>‹#›</a:t>
            </a:fld>
            <a:endParaRPr lang="en-GB" dirty="0"/>
          </a:p>
        </p:txBody>
      </p:sp>
    </p:spTree>
    <p:extLst>
      <p:ext uri="{BB962C8B-B14F-4D97-AF65-F5344CB8AC3E}">
        <p14:creationId xmlns:p14="http://schemas.microsoft.com/office/powerpoint/2010/main" val="2150497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_Custom Layout">
    <p:spTree>
      <p:nvGrpSpPr>
        <p:cNvPr id="1" name=""/>
        <p:cNvGrpSpPr/>
        <p:nvPr/>
      </p:nvGrpSpPr>
      <p:grpSpPr>
        <a:xfrm>
          <a:off x="0" y="0"/>
          <a:ext cx="0" cy="0"/>
          <a:chOff x="0" y="0"/>
          <a:chExt cx="0" cy="0"/>
        </a:xfrm>
      </p:grpSpPr>
      <p:sp>
        <p:nvSpPr>
          <p:cNvPr id="12" name="Rectangle 11"/>
          <p:cNvSpPr/>
          <p:nvPr userDrawn="1"/>
        </p:nvSpPr>
        <p:spPr>
          <a:xfrm>
            <a:off x="3692" y="-21804"/>
            <a:ext cx="3280210" cy="4733652"/>
          </a:xfrm>
          <a:prstGeom prst="rect">
            <a:avLst/>
          </a:prstGeom>
          <a:solidFill>
            <a:schemeClr val="tx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Rectangle 7"/>
          <p:cNvSpPr/>
          <p:nvPr userDrawn="1"/>
        </p:nvSpPr>
        <p:spPr>
          <a:xfrm>
            <a:off x="3275857" y="-21804"/>
            <a:ext cx="5868000" cy="4752000"/>
          </a:xfrm>
          <a:prstGeom prst="rect">
            <a:avLst/>
          </a:pr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9" name="Rectangle 8"/>
          <p:cNvSpPr/>
          <p:nvPr userDrawn="1"/>
        </p:nvSpPr>
        <p:spPr>
          <a:xfrm>
            <a:off x="3692" y="4711848"/>
            <a:ext cx="9144000" cy="431652"/>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4" name="Slide Number Placeholder 13"/>
          <p:cNvSpPr>
            <a:spLocks noGrp="1"/>
          </p:cNvSpPr>
          <p:nvPr>
            <p:ph type="sldNum" sz="quarter" idx="12"/>
          </p:nvPr>
        </p:nvSpPr>
        <p:spPr/>
        <p:txBody>
          <a:bodyPr/>
          <a:lstStyle>
            <a:lvl1pPr>
              <a:defRPr>
                <a:solidFill>
                  <a:schemeClr val="bg1"/>
                </a:solidFill>
              </a:defRPr>
            </a:lvl1pPr>
          </a:lstStyle>
          <a:p>
            <a:fld id="{4B66FF18-D669-4B24-A8FD-FBBD72D2CBCD}" type="slidenum">
              <a:rPr lang="en-GB" smtClean="0"/>
              <a:pPr/>
              <a:t>‹#›</a:t>
            </a:fld>
            <a:endParaRPr lang="en-GB" dirty="0"/>
          </a:p>
        </p:txBody>
      </p:sp>
      <p:sp>
        <p:nvSpPr>
          <p:cNvPr id="16" name="Picture Placeholder 10"/>
          <p:cNvSpPr>
            <a:spLocks noGrp="1"/>
          </p:cNvSpPr>
          <p:nvPr>
            <p:ph type="pic" sz="quarter" idx="13"/>
          </p:nvPr>
        </p:nvSpPr>
        <p:spPr>
          <a:xfrm>
            <a:off x="425925" y="549728"/>
            <a:ext cx="2270919" cy="3822221"/>
          </a:xfrm>
        </p:spPr>
        <p:txBody>
          <a:bodyPr>
            <a:normAutofit/>
          </a:bodyPr>
          <a:lstStyle>
            <a:lvl1pPr marL="0" indent="0">
              <a:buNone/>
              <a:defRPr sz="1000">
                <a:solidFill>
                  <a:schemeClr val="bg1"/>
                </a:solidFill>
              </a:defRPr>
            </a:lvl1pPr>
          </a:lstStyle>
          <a:p>
            <a:r>
              <a:rPr lang="en-US" dirty="0" smtClean="0"/>
              <a:t>Click icon to add picture</a:t>
            </a:r>
            <a:endParaRPr lang="en-GB" dirty="0"/>
          </a:p>
        </p:txBody>
      </p:sp>
      <p:sp>
        <p:nvSpPr>
          <p:cNvPr id="17" name="Content Placeholder 12"/>
          <p:cNvSpPr>
            <a:spLocks noGrp="1"/>
          </p:cNvSpPr>
          <p:nvPr>
            <p:ph sz="quarter" idx="11"/>
          </p:nvPr>
        </p:nvSpPr>
        <p:spPr>
          <a:xfrm>
            <a:off x="3419872" y="1059950"/>
            <a:ext cx="5472608" cy="3311999"/>
          </a:xfrm>
        </p:spPr>
        <p:txBody>
          <a:bodyPr/>
          <a:lstStyle>
            <a:lvl1pPr>
              <a:buClrTx/>
              <a:defRPr sz="1800">
                <a:solidFill>
                  <a:schemeClr val="tx1"/>
                </a:solidFill>
              </a:defRPr>
            </a:lvl1pPr>
            <a:lvl2pPr>
              <a:buClrTx/>
              <a:defRPr sz="1600">
                <a:solidFill>
                  <a:schemeClr val="tx1"/>
                </a:solidFill>
              </a:defRPr>
            </a:lvl2pPr>
            <a:lvl3pPr>
              <a:buClrTx/>
              <a:defRPr sz="1400">
                <a:solidFill>
                  <a:schemeClr val="tx1"/>
                </a:solidFill>
              </a:defRPr>
            </a:lvl3pPr>
            <a:lvl4pPr>
              <a:buClrTx/>
              <a:defRPr sz="1200">
                <a:solidFill>
                  <a:schemeClr val="tx1"/>
                </a:solidFill>
              </a:defRPr>
            </a:lvl4pPr>
            <a:lvl5pPr>
              <a:buClrTx/>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9" name="Picture 18"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4474" y="174115"/>
            <a:ext cx="850014" cy="504341"/>
          </a:xfrm>
          <a:prstGeom prst="rect">
            <a:avLst/>
          </a:prstGeom>
        </p:spPr>
      </p:pic>
      <p:sp>
        <p:nvSpPr>
          <p:cNvPr id="2" name="Title 1"/>
          <p:cNvSpPr>
            <a:spLocks noGrp="1"/>
          </p:cNvSpPr>
          <p:nvPr>
            <p:ph type="title"/>
          </p:nvPr>
        </p:nvSpPr>
        <p:spPr>
          <a:xfrm>
            <a:off x="3419872" y="339502"/>
            <a:ext cx="4680000" cy="424904"/>
          </a:xfrm>
        </p:spPr>
        <p:txBody>
          <a:bodyPr/>
          <a:lstStyle>
            <a:lvl1pPr>
              <a:defRPr>
                <a:solidFill>
                  <a:schemeClr val="tx1"/>
                </a:solidFill>
              </a:defRPr>
            </a:lvl1pPr>
          </a:lstStyle>
          <a:p>
            <a:r>
              <a:rPr lang="en-US" smtClean="0"/>
              <a:t>Click to edit Master title style</a:t>
            </a:r>
            <a:endParaRPr lang="en-GB" dirty="0"/>
          </a:p>
        </p:txBody>
      </p:sp>
      <p:sp>
        <p:nvSpPr>
          <p:cNvPr id="13" name="Rectangle 12">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2541503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_Custom Layout">
    <p:spTree>
      <p:nvGrpSpPr>
        <p:cNvPr id="1" name=""/>
        <p:cNvGrpSpPr/>
        <p:nvPr/>
      </p:nvGrpSpPr>
      <p:grpSpPr>
        <a:xfrm>
          <a:off x="0" y="0"/>
          <a:ext cx="0" cy="0"/>
          <a:chOff x="0" y="0"/>
          <a:chExt cx="0" cy="0"/>
        </a:xfrm>
      </p:grpSpPr>
      <p:sp>
        <p:nvSpPr>
          <p:cNvPr id="8" name="Rectangle 7"/>
          <p:cNvSpPr/>
          <p:nvPr userDrawn="1"/>
        </p:nvSpPr>
        <p:spPr>
          <a:xfrm>
            <a:off x="3275857" y="-1"/>
            <a:ext cx="5877215" cy="4711849"/>
          </a:xfrm>
          <a:prstGeom prst="rect">
            <a:avLst/>
          </a:pr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9" name="Rectangle 8"/>
          <p:cNvSpPr/>
          <p:nvPr userDrawn="1"/>
        </p:nvSpPr>
        <p:spPr>
          <a:xfrm>
            <a:off x="1121" y="4711847"/>
            <a:ext cx="9144000"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0"/>
          </p:nvPr>
        </p:nvSpPr>
        <p:spPr>
          <a:xfrm>
            <a:off x="-3175" y="0"/>
            <a:ext cx="3279775" cy="4711848"/>
          </a:xfrm>
        </p:spPr>
        <p:txBody>
          <a:bodyPr>
            <a:normAutofit/>
          </a:bodyPr>
          <a:lstStyle>
            <a:lvl1pPr>
              <a:defRPr sz="1000"/>
            </a:lvl1pPr>
          </a:lstStyle>
          <a:p>
            <a:r>
              <a:rPr lang="en-US" dirty="0" smtClean="0"/>
              <a:t>Click icon to add picture</a:t>
            </a:r>
            <a:endParaRPr lang="en-GB" dirty="0"/>
          </a:p>
        </p:txBody>
      </p:sp>
      <p:sp>
        <p:nvSpPr>
          <p:cNvPr id="13" name="Content Placeholder 12"/>
          <p:cNvSpPr>
            <a:spLocks noGrp="1"/>
          </p:cNvSpPr>
          <p:nvPr>
            <p:ph sz="quarter" idx="11"/>
          </p:nvPr>
        </p:nvSpPr>
        <p:spPr>
          <a:xfrm>
            <a:off x="3419872" y="1059950"/>
            <a:ext cx="5472608" cy="3240385"/>
          </a:xfrm>
        </p:spPr>
        <p:txBody>
          <a:bodyPr/>
          <a:lstStyle>
            <a:lvl1pPr>
              <a:buClrTx/>
              <a:defRPr sz="1800">
                <a:solidFill>
                  <a:schemeClr val="tx1"/>
                </a:solidFill>
              </a:defRPr>
            </a:lvl1pPr>
            <a:lvl2pPr>
              <a:buClrTx/>
              <a:defRPr sz="1600">
                <a:solidFill>
                  <a:schemeClr val="tx1"/>
                </a:solidFill>
              </a:defRPr>
            </a:lvl2pPr>
            <a:lvl3pPr>
              <a:buClrTx/>
              <a:defRPr sz="1400">
                <a:solidFill>
                  <a:schemeClr val="tx1"/>
                </a:solidFill>
              </a:defRPr>
            </a:lvl3pPr>
            <a:lvl4pPr>
              <a:buClrTx/>
              <a:defRPr sz="1200">
                <a:solidFill>
                  <a:schemeClr val="tx1"/>
                </a:solidFill>
              </a:defRPr>
            </a:lvl4pPr>
            <a:lvl5pPr>
              <a:buClrTx/>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4474" y="174115"/>
            <a:ext cx="850014" cy="504341"/>
          </a:xfrm>
          <a:prstGeom prst="rect">
            <a:avLst/>
          </a:prstGeom>
        </p:spPr>
      </p:pic>
      <p:sp>
        <p:nvSpPr>
          <p:cNvPr id="4" name="Title 3"/>
          <p:cNvSpPr>
            <a:spLocks noGrp="1"/>
          </p:cNvSpPr>
          <p:nvPr>
            <p:ph type="title"/>
          </p:nvPr>
        </p:nvSpPr>
        <p:spPr>
          <a:xfrm>
            <a:off x="3419872" y="339502"/>
            <a:ext cx="4680000" cy="424904"/>
          </a:xfrm>
        </p:spPr>
        <p:txBody>
          <a:body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6BB11FA4-AA32-440F-A609-CB1FC3181D91}" type="slidenum">
              <a:rPr lang="en-GB" smtClean="0"/>
              <a:pPr/>
              <a:t>‹#›</a:t>
            </a:fld>
            <a:endParaRPr lang="en-GB" dirty="0"/>
          </a:p>
        </p:txBody>
      </p:sp>
      <p:sp>
        <p:nvSpPr>
          <p:cNvPr id="12" name="Rectangle 11">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3539302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_Custom Layout">
    <p:spTree>
      <p:nvGrpSpPr>
        <p:cNvPr id="1" name=""/>
        <p:cNvGrpSpPr/>
        <p:nvPr/>
      </p:nvGrpSpPr>
      <p:grpSpPr>
        <a:xfrm>
          <a:off x="0" y="0"/>
          <a:ext cx="0" cy="0"/>
          <a:chOff x="0" y="0"/>
          <a:chExt cx="0" cy="0"/>
        </a:xfrm>
      </p:grpSpPr>
      <p:sp>
        <p:nvSpPr>
          <p:cNvPr id="4" name="Rectangle 3"/>
          <p:cNvSpPr/>
          <p:nvPr userDrawn="1"/>
        </p:nvSpPr>
        <p:spPr>
          <a:xfrm>
            <a:off x="0" y="-17199"/>
            <a:ext cx="921077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5" name="Rectangle 4">
            <a:extLst>
              <a:ext uri="{FF2B5EF4-FFF2-40B4-BE49-F238E27FC236}">
                <a16:creationId xmlns:a16="http://schemas.microsoft.com/office/drawing/2014/main" id="{5E69007C-EAF4-4E9A-ACDE-E8AE4B441F9B}"/>
              </a:ext>
            </a:extLst>
          </p:cNvPr>
          <p:cNvSpPr/>
          <p:nvPr userDrawn="1"/>
        </p:nvSpPr>
        <p:spPr>
          <a:xfrm>
            <a:off x="0" y="4704660"/>
            <a:ext cx="9210776" cy="432379"/>
          </a:xfrm>
          <a:prstGeom prst="rect">
            <a:avLst/>
          </a:prstGeom>
          <a:solidFill>
            <a:srgbClr val="FEE000"/>
          </a:solidFill>
          <a:ln>
            <a:solidFill>
              <a:srgbClr val="FE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7" name="Title 6"/>
          <p:cNvSpPr>
            <a:spLocks noGrp="1"/>
          </p:cNvSpPr>
          <p:nvPr>
            <p:ph type="title"/>
          </p:nvPr>
        </p:nvSpPr>
        <p:spPr>
          <a:xfrm>
            <a:off x="251520" y="339502"/>
            <a:ext cx="8640960" cy="504000"/>
          </a:xfrm>
        </p:spPr>
        <p:txBody>
          <a:bodyPr>
            <a:normAutofit/>
          </a:bodyPr>
          <a:lstStyle>
            <a:lvl1pPr>
              <a:defRPr sz="1800">
                <a:solidFill>
                  <a:schemeClr val="bg1"/>
                </a:solidFill>
              </a:defRPr>
            </a:lvl1pPr>
          </a:lstStyle>
          <a:p>
            <a:r>
              <a:rPr lang="en-US" smtClean="0"/>
              <a:t>Click to edit Master title style</a:t>
            </a:r>
            <a:endParaRPr lang="en-GB" dirty="0"/>
          </a:p>
        </p:txBody>
      </p:sp>
      <p:sp>
        <p:nvSpPr>
          <p:cNvPr id="8" name="Content Placeholder 7"/>
          <p:cNvSpPr>
            <a:spLocks noGrp="1"/>
          </p:cNvSpPr>
          <p:nvPr>
            <p:ph sz="quarter" idx="11"/>
          </p:nvPr>
        </p:nvSpPr>
        <p:spPr>
          <a:xfrm>
            <a:off x="250825" y="987425"/>
            <a:ext cx="8641655" cy="3240088"/>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6BB11FA4-AA32-440F-A609-CB1FC3181D91}" type="slidenum">
              <a:rPr lang="en-GB" smtClean="0"/>
              <a:pPr/>
              <a:t>‹#›</a:t>
            </a:fld>
            <a:endParaRPr lang="en-GB" dirty="0"/>
          </a:p>
        </p:txBody>
      </p:sp>
      <p:sp>
        <p:nvSpPr>
          <p:cNvPr id="9" name="Rectangle 8">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tx1"/>
                </a:solidFill>
                <a:latin typeface="Berlin Sans FB" panose="020E0602020502020306" pitchFamily="34" charset="0"/>
              </a:rPr>
              <a:t>#</a:t>
            </a:r>
            <a:r>
              <a:rPr lang="en-GB" sz="1400" b="0" i="0" dirty="0" smtClean="0">
                <a:solidFill>
                  <a:schemeClr val="tx1"/>
                </a:solidFill>
                <a:latin typeface="Berlin Sans FB" panose="020E0602020502020306" pitchFamily="34" charset="0"/>
                <a:sym typeface="Gill Sans" pitchFamily="-84" charset="0"/>
              </a:rPr>
              <a:t>BeMore</a:t>
            </a:r>
            <a:endParaRPr lang="en-GB" sz="1400" b="0" i="0" dirty="0">
              <a:solidFill>
                <a:schemeClr val="tx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158319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Rectangle 3"/>
          <p:cNvSpPr/>
          <p:nvPr userDrawn="1"/>
        </p:nvSpPr>
        <p:spPr>
          <a:xfrm>
            <a:off x="0" y="-17199"/>
            <a:ext cx="9144000" cy="51435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5" name="Rectangle 4">
            <a:extLst>
              <a:ext uri="{FF2B5EF4-FFF2-40B4-BE49-F238E27FC236}">
                <a16:creationId xmlns:a16="http://schemas.microsoft.com/office/drawing/2014/main" id="{5E69007C-EAF4-4E9A-ACDE-E8AE4B441F9B}"/>
              </a:ext>
            </a:extLst>
          </p:cNvPr>
          <p:cNvSpPr/>
          <p:nvPr userDrawn="1"/>
        </p:nvSpPr>
        <p:spPr>
          <a:xfrm>
            <a:off x="0" y="4704660"/>
            <a:ext cx="9144000" cy="432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3" name="Slide Number Placeholder 2"/>
          <p:cNvSpPr>
            <a:spLocks noGrp="1"/>
          </p:cNvSpPr>
          <p:nvPr>
            <p:ph type="sldNum" sz="quarter" idx="10"/>
          </p:nvPr>
        </p:nvSpPr>
        <p:spPr/>
        <p:txBody>
          <a:bodyPr/>
          <a:lstStyle/>
          <a:p>
            <a:fld id="{4B66FF18-D669-4B24-A8FD-FBBD72D2CBCD}" type="slidenum">
              <a:rPr lang="en-GB" smtClean="0"/>
              <a:pPr/>
              <a:t>‹#›</a:t>
            </a:fld>
            <a:endParaRPr lang="en-GB" dirty="0"/>
          </a:p>
        </p:txBody>
      </p:sp>
      <p:sp>
        <p:nvSpPr>
          <p:cNvPr id="9" name="Title 6"/>
          <p:cNvSpPr>
            <a:spLocks noGrp="1"/>
          </p:cNvSpPr>
          <p:nvPr>
            <p:ph type="title"/>
          </p:nvPr>
        </p:nvSpPr>
        <p:spPr>
          <a:xfrm>
            <a:off x="251520" y="339502"/>
            <a:ext cx="8640960" cy="504000"/>
          </a:xfrm>
        </p:spPr>
        <p:txBody>
          <a:bodyPr>
            <a:normAutofit/>
          </a:bodyPr>
          <a:lstStyle>
            <a:lvl1pPr>
              <a:defRPr sz="2000">
                <a:solidFill>
                  <a:schemeClr val="tx1"/>
                </a:solidFill>
              </a:defRPr>
            </a:lvl1pPr>
          </a:lstStyle>
          <a:p>
            <a:r>
              <a:rPr lang="en-US" smtClean="0"/>
              <a:t>Click to edit Master title style</a:t>
            </a:r>
            <a:endParaRPr lang="en-GB" dirty="0"/>
          </a:p>
        </p:txBody>
      </p:sp>
      <p:sp>
        <p:nvSpPr>
          <p:cNvPr id="10" name="Content Placeholder 7"/>
          <p:cNvSpPr>
            <a:spLocks noGrp="1"/>
          </p:cNvSpPr>
          <p:nvPr>
            <p:ph sz="quarter" idx="11"/>
          </p:nvPr>
        </p:nvSpPr>
        <p:spPr>
          <a:xfrm>
            <a:off x="250825" y="987425"/>
            <a:ext cx="8641655" cy="3240088"/>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372273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p:cNvSpPr/>
          <p:nvPr userDrawn="1"/>
        </p:nvSpPr>
        <p:spPr>
          <a:xfrm>
            <a:off x="-4353" y="-20538"/>
            <a:ext cx="9158400" cy="51480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B66FF18-D669-4B24-A8FD-FBBD72D2CBCD}" type="slidenum">
              <a:rPr lang="en-GB" smtClean="0"/>
              <a:pPr/>
              <a:t>‹#›</a:t>
            </a:fld>
            <a:endParaRPr lang="en-GB" dirty="0"/>
          </a:p>
        </p:txBody>
      </p:sp>
      <p:sp>
        <p:nvSpPr>
          <p:cNvPr id="11" name="Content Placeholder 7"/>
          <p:cNvSpPr>
            <a:spLocks noGrp="1"/>
          </p:cNvSpPr>
          <p:nvPr>
            <p:ph sz="quarter" idx="11"/>
          </p:nvPr>
        </p:nvSpPr>
        <p:spPr>
          <a:xfrm>
            <a:off x="250825" y="987425"/>
            <a:ext cx="8641655" cy="3240088"/>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5985" y="185894"/>
            <a:ext cx="764487" cy="453595"/>
          </a:xfrm>
          <a:prstGeom prst="rect">
            <a:avLst/>
          </a:prstGeom>
        </p:spPr>
      </p:pic>
      <p:sp>
        <p:nvSpPr>
          <p:cNvPr id="4" name="Title 3"/>
          <p:cNvSpPr>
            <a:spLocks noGrp="1"/>
          </p:cNvSpPr>
          <p:nvPr>
            <p:ph type="title"/>
          </p:nvPr>
        </p:nvSpPr>
        <p:spPr>
          <a:xfrm>
            <a:off x="251520" y="339502"/>
            <a:ext cx="7560000" cy="424904"/>
          </a:xfrm>
        </p:spPr>
        <p:txBody>
          <a:bodyPr/>
          <a:lstStyle/>
          <a:p>
            <a:r>
              <a:rPr lang="en-US" smtClean="0"/>
              <a:t>Click to edit Master title style</a:t>
            </a:r>
            <a:endParaRPr lang="en-GB" dirty="0"/>
          </a:p>
        </p:txBody>
      </p:sp>
      <p:sp>
        <p:nvSpPr>
          <p:cNvPr id="16" name="Rectangle 15"/>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408712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Rectangle 4"/>
          <p:cNvSpPr/>
          <p:nvPr userDrawn="1"/>
        </p:nvSpPr>
        <p:spPr>
          <a:xfrm>
            <a:off x="-4353" y="-20538"/>
            <a:ext cx="9158400" cy="51435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9" name="Rectangle 8"/>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B66FF18-D669-4B24-A8FD-FBBD72D2CBCD}" type="slidenum">
              <a:rPr lang="en-GB" smtClean="0"/>
              <a:pPr/>
              <a:t>‹#›</a:t>
            </a:fld>
            <a:endParaRPr lang="en-GB" dirty="0"/>
          </a:p>
        </p:txBody>
      </p:sp>
      <p:pic>
        <p:nvPicPr>
          <p:cNvPr id="11" name="Picture 10"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6376" y="193086"/>
            <a:ext cx="974940" cy="578464"/>
          </a:xfrm>
          <a:prstGeom prst="rect">
            <a:avLst/>
          </a:prstGeom>
        </p:spPr>
      </p:pic>
      <p:sp>
        <p:nvSpPr>
          <p:cNvPr id="4" name="Title 3"/>
          <p:cNvSpPr>
            <a:spLocks noGrp="1"/>
          </p:cNvSpPr>
          <p:nvPr>
            <p:ph type="title"/>
          </p:nvPr>
        </p:nvSpPr>
        <p:spPr>
          <a:xfrm>
            <a:off x="251520" y="339502"/>
            <a:ext cx="7560000" cy="424904"/>
          </a:xfrm>
        </p:spPr>
        <p:txBody>
          <a:bodyPr/>
          <a:lstStyle/>
          <a:p>
            <a:r>
              <a:rPr lang="en-US" smtClean="0"/>
              <a:t>Click to edit Master title style</a:t>
            </a:r>
            <a:endParaRPr lang="en-GB" dirty="0"/>
          </a:p>
        </p:txBody>
      </p:sp>
      <p:sp>
        <p:nvSpPr>
          <p:cNvPr id="10" name="Rectangle 9">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2109110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339502"/>
            <a:ext cx="7886700" cy="424904"/>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1520" y="987574"/>
            <a:ext cx="8208912" cy="3600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948264" y="4816077"/>
            <a:ext cx="2057400" cy="274637"/>
          </a:xfrm>
          <a:prstGeom prst="rect">
            <a:avLst/>
          </a:prstGeom>
        </p:spPr>
        <p:txBody>
          <a:bodyPr vert="horz" lIns="91440" tIns="45720" rIns="91440" bIns="45720" rtlCol="0" anchor="ctr"/>
          <a:lstStyle>
            <a:lvl1pPr algn="r">
              <a:defRPr sz="800">
                <a:solidFill>
                  <a:schemeClr val="bg1"/>
                </a:solidFill>
              </a:defRPr>
            </a:lvl1pPr>
          </a:lstStyle>
          <a:p>
            <a:fld id="{6BB11FA4-AA32-440F-A609-CB1FC3181D91}" type="slidenum">
              <a:rPr lang="en-GB" smtClean="0"/>
              <a:pPr/>
              <a:t>‹#›</a:t>
            </a:fld>
            <a:endParaRPr lang="en-GB" dirty="0"/>
          </a:p>
        </p:txBody>
      </p:sp>
    </p:spTree>
    <p:extLst>
      <p:ext uri="{BB962C8B-B14F-4D97-AF65-F5344CB8AC3E}">
        <p14:creationId xmlns:p14="http://schemas.microsoft.com/office/powerpoint/2010/main" val="3138141260"/>
      </p:ext>
    </p:extLst>
  </p:cSld>
  <p:clrMap bg1="lt1" tx1="dk1" bg2="lt2" tx2="dk2" accent1="accent1" accent2="accent2" accent3="accent3" accent4="accent4" accent5="accent5" accent6="accent6" hlink="hlink" folHlink="folHlink"/>
  <p:sldLayoutIdLst>
    <p:sldLayoutId id="2147483866" r:id="rId1"/>
    <p:sldLayoutId id="2147483892" r:id="rId2"/>
    <p:sldLayoutId id="2147483891" r:id="rId3"/>
    <p:sldLayoutId id="2147483894" r:id="rId4"/>
    <p:sldLayoutId id="2147483895" r:id="rId5"/>
    <p:sldLayoutId id="2147483920" r:id="rId6"/>
    <p:sldLayoutId id="2147483898" r:id="rId7"/>
    <p:sldLayoutId id="2147483881"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800" b="1" kern="1200">
          <a:solidFill>
            <a:schemeClr val="tx1"/>
          </a:solidFill>
          <a:latin typeface="Century Gothic" panose="020B0502020202020204" pitchFamily="34" charset="0"/>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94400"/>
            <a:ext cx="8064896" cy="648000"/>
          </a:xfrm>
        </p:spPr>
        <p:txBody>
          <a:bodyPr>
            <a:normAutofit/>
          </a:bodyPr>
          <a:lstStyle/>
          <a:p>
            <a:r>
              <a:rPr lang="en-GB" dirty="0" smtClean="0"/>
              <a:t>Commercial Acumen – 1</a:t>
            </a:r>
            <a:r>
              <a:rPr lang="en-GB" baseline="30000" dirty="0" smtClean="0"/>
              <a:t>st</a:t>
            </a:r>
            <a:r>
              <a:rPr lang="en-GB" dirty="0" smtClean="0"/>
              <a:t> 30 day challenge</a:t>
            </a:r>
            <a:endParaRPr lang="en-GB" dirty="0"/>
          </a:p>
        </p:txBody>
      </p:sp>
      <p:sp>
        <p:nvSpPr>
          <p:cNvPr id="3" name="Subtitle 2"/>
          <p:cNvSpPr>
            <a:spLocks noGrp="1"/>
          </p:cNvSpPr>
          <p:nvPr>
            <p:ph type="subTitle" idx="1"/>
          </p:nvPr>
        </p:nvSpPr>
        <p:spPr/>
        <p:txBody>
          <a:bodyPr/>
          <a:lstStyle/>
          <a:p>
            <a:r>
              <a:rPr lang="en-GB" dirty="0" smtClean="0"/>
              <a:t>A worked example and Challenge Tool.</a:t>
            </a:r>
            <a:endParaRPr lang="en-GB" dirty="0"/>
          </a:p>
        </p:txBody>
      </p:sp>
    </p:spTree>
    <p:extLst>
      <p:ext uri="{BB962C8B-B14F-4D97-AF65-F5344CB8AC3E}">
        <p14:creationId xmlns:p14="http://schemas.microsoft.com/office/powerpoint/2010/main" val="308454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11FA4-AA32-440F-A609-CB1FC3181D91}" type="slidenum">
              <a:rPr lang="en-GB" smtClean="0"/>
              <a:pPr/>
              <a:t>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09651809"/>
              </p:ext>
            </p:extLst>
          </p:nvPr>
        </p:nvGraphicFramePr>
        <p:xfrm>
          <a:off x="2909664" y="555526"/>
          <a:ext cx="6096000" cy="3747888"/>
        </p:xfrm>
        <a:graphic>
          <a:graphicData uri="http://schemas.openxmlformats.org/drawingml/2006/table">
            <a:tbl>
              <a:tblPr firstRow="1" bandRow="1">
                <a:tableStyleId>{5C22544A-7EE6-4342-B048-85BDC9FD1C3A}</a:tableStyleId>
              </a:tblPr>
              <a:tblGrid>
                <a:gridCol w="1086272">
                  <a:extLst>
                    <a:ext uri="{9D8B030D-6E8A-4147-A177-3AD203B41FA5}">
                      <a16:colId xmlns:a16="http://schemas.microsoft.com/office/drawing/2014/main" val="398085342"/>
                    </a:ext>
                  </a:extLst>
                </a:gridCol>
                <a:gridCol w="1728192">
                  <a:extLst>
                    <a:ext uri="{9D8B030D-6E8A-4147-A177-3AD203B41FA5}">
                      <a16:colId xmlns:a16="http://schemas.microsoft.com/office/drawing/2014/main" val="3362152459"/>
                    </a:ext>
                  </a:extLst>
                </a:gridCol>
                <a:gridCol w="1728192">
                  <a:extLst>
                    <a:ext uri="{9D8B030D-6E8A-4147-A177-3AD203B41FA5}">
                      <a16:colId xmlns:a16="http://schemas.microsoft.com/office/drawing/2014/main" val="645471019"/>
                    </a:ext>
                  </a:extLst>
                </a:gridCol>
                <a:gridCol w="1553344">
                  <a:extLst>
                    <a:ext uri="{9D8B030D-6E8A-4147-A177-3AD203B41FA5}">
                      <a16:colId xmlns:a16="http://schemas.microsoft.com/office/drawing/2014/main" val="4229770177"/>
                    </a:ext>
                  </a:extLst>
                </a:gridCol>
              </a:tblGrid>
              <a:tr h="227836">
                <a:tc>
                  <a:txBody>
                    <a:bodyPr/>
                    <a:lstStyle/>
                    <a:p>
                      <a:endParaRPr lang="en-GB" sz="700" dirty="0"/>
                    </a:p>
                  </a:txBody>
                  <a:tcPr/>
                </a:tc>
                <a:tc>
                  <a:txBody>
                    <a:bodyPr/>
                    <a:lstStyle/>
                    <a:p>
                      <a:r>
                        <a:rPr lang="en-GB" sz="700" dirty="0" smtClean="0"/>
                        <a:t>Growth </a:t>
                      </a:r>
                      <a:endParaRPr lang="en-GB" sz="700" dirty="0"/>
                    </a:p>
                  </a:txBody>
                  <a:tcPr/>
                </a:tc>
                <a:tc>
                  <a:txBody>
                    <a:bodyPr/>
                    <a:lstStyle/>
                    <a:p>
                      <a:r>
                        <a:rPr lang="en-GB" sz="700" dirty="0" smtClean="0"/>
                        <a:t>Efficiency</a:t>
                      </a:r>
                      <a:endParaRPr lang="en-GB" sz="700" dirty="0"/>
                    </a:p>
                  </a:txBody>
                  <a:tcPr/>
                </a:tc>
                <a:tc>
                  <a:txBody>
                    <a:bodyPr/>
                    <a:lstStyle/>
                    <a:p>
                      <a:r>
                        <a:rPr lang="en-GB" sz="700" dirty="0" smtClean="0"/>
                        <a:t>Engagement</a:t>
                      </a:r>
                      <a:endParaRPr lang="en-GB" sz="700" dirty="0"/>
                    </a:p>
                  </a:txBody>
                  <a:tcPr/>
                </a:tc>
                <a:extLst>
                  <a:ext uri="{0D108BD9-81ED-4DB2-BD59-A6C34878D82A}">
                    <a16:rowId xmlns:a16="http://schemas.microsoft.com/office/drawing/2014/main" val="3269376231"/>
                  </a:ext>
                </a:extLst>
              </a:tr>
              <a:tr h="1559110">
                <a:tc>
                  <a:txBody>
                    <a:bodyPr/>
                    <a:lstStyle/>
                    <a:p>
                      <a:r>
                        <a:rPr lang="en-GB" sz="700" b="1" dirty="0" smtClean="0"/>
                        <a:t>Business/Corporate</a:t>
                      </a:r>
                      <a:endParaRPr lang="en-GB" sz="700" b="1" dirty="0"/>
                    </a:p>
                  </a:txBody>
                  <a:tcPr/>
                </a:tc>
                <a:tc>
                  <a:txBody>
                    <a:bodyPr/>
                    <a:lstStyle/>
                    <a:p>
                      <a:endParaRPr lang="en-GB" sz="700" dirty="0"/>
                    </a:p>
                  </a:txBody>
                  <a:tcPr/>
                </a:tc>
                <a:tc>
                  <a:txBody>
                    <a:bodyPr/>
                    <a:lstStyle/>
                    <a:p>
                      <a:endParaRPr lang="en-GB" sz="700" baseline="0" dirty="0" smtClean="0"/>
                    </a:p>
                    <a:p>
                      <a:endParaRPr lang="en-GB" sz="700" baseline="0" dirty="0" smtClean="0"/>
                    </a:p>
                    <a:p>
                      <a:endParaRPr lang="en-GB" sz="700" dirty="0"/>
                    </a:p>
                  </a:txBody>
                  <a:tcPr/>
                </a:tc>
                <a:tc>
                  <a:txBody>
                    <a:bodyPr/>
                    <a:lstStyle/>
                    <a:p>
                      <a:endParaRPr lang="en-GB" sz="700" dirty="0"/>
                    </a:p>
                  </a:txBody>
                  <a:tcPr/>
                </a:tc>
                <a:extLst>
                  <a:ext uri="{0D108BD9-81ED-4DB2-BD59-A6C34878D82A}">
                    <a16:rowId xmlns:a16="http://schemas.microsoft.com/office/drawing/2014/main" val="2390190698"/>
                  </a:ext>
                </a:extLst>
              </a:tr>
              <a:tr h="433979">
                <a:tc>
                  <a:txBody>
                    <a:bodyPr/>
                    <a:lstStyle/>
                    <a:p>
                      <a:r>
                        <a:rPr lang="en-GB" sz="700" b="1" dirty="0" smtClean="0"/>
                        <a:t>Operational </a:t>
                      </a:r>
                      <a:endParaRPr lang="en-GB" sz="700" b="1" dirty="0"/>
                    </a:p>
                  </a:txBody>
                  <a:tcPr/>
                </a:tc>
                <a:tc>
                  <a:txBody>
                    <a:bodyPr/>
                    <a:lstStyle/>
                    <a:p>
                      <a:endParaRPr lang="en-GB" sz="700" dirty="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745489956"/>
                  </a:ext>
                </a:extLst>
              </a:tr>
              <a:tr h="546492">
                <a:tc>
                  <a:txBody>
                    <a:bodyPr/>
                    <a:lstStyle/>
                    <a:p>
                      <a:r>
                        <a:rPr lang="en-GB" sz="700" b="1" dirty="0" smtClean="0"/>
                        <a:t>McCain’s main Customer </a:t>
                      </a:r>
                      <a:r>
                        <a:rPr lang="en-GB" sz="700" b="1" dirty="0" smtClean="0"/>
                        <a:t>stakeholders</a:t>
                      </a:r>
                    </a:p>
                  </a:txBody>
                  <a:tcPr/>
                </a:tc>
                <a:tc>
                  <a:txBody>
                    <a:bodyPr/>
                    <a:lstStyle/>
                    <a:p>
                      <a:endParaRPr lang="en-GB" sz="700" baseline="0" dirty="0" smtClean="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577309531"/>
                  </a:ext>
                </a:extLst>
              </a:tr>
              <a:tr h="433979">
                <a:tc rowSpan="2">
                  <a:txBody>
                    <a:bodyPr/>
                    <a:lstStyle/>
                    <a:p>
                      <a:r>
                        <a:rPr lang="en-GB" sz="700" b="1" dirty="0" smtClean="0"/>
                        <a:t>Metrics</a:t>
                      </a:r>
                      <a:r>
                        <a:rPr lang="en-GB" sz="700" b="1" baseline="0" dirty="0" smtClean="0"/>
                        <a:t> that Matter to the Customer (Corporately)</a:t>
                      </a:r>
                      <a:endParaRPr lang="en-GB" sz="700" b="1" dirty="0"/>
                    </a:p>
                  </a:txBody>
                  <a:tcPr/>
                </a:tc>
                <a:tc>
                  <a:txBody>
                    <a:bodyPr/>
                    <a:lstStyle/>
                    <a:p>
                      <a:endParaRPr lang="en-GB" dirty="0"/>
                    </a:p>
                  </a:txBody>
                  <a:tcPr/>
                </a:tc>
                <a:tc>
                  <a:txBody>
                    <a:bodyPr/>
                    <a:lstStyle/>
                    <a:p>
                      <a:endParaRPr lang="en-GB" dirty="0"/>
                    </a:p>
                  </a:txBody>
                  <a:tcPr/>
                </a:tc>
                <a:tc>
                  <a:txBody>
                    <a:bodyPr/>
                    <a:lstStyle/>
                    <a:p>
                      <a:endParaRPr lang="en-GB" sz="700" dirty="0"/>
                    </a:p>
                  </a:txBody>
                  <a:tcPr/>
                </a:tc>
                <a:extLst>
                  <a:ext uri="{0D108BD9-81ED-4DB2-BD59-A6C34878D82A}">
                    <a16:rowId xmlns:a16="http://schemas.microsoft.com/office/drawing/2014/main" val="523164027"/>
                  </a:ext>
                </a:extLst>
              </a:tr>
              <a:tr h="546492">
                <a:tc vMerge="1">
                  <a:txBody>
                    <a:bodyPr/>
                    <a:lstStyle/>
                    <a:p>
                      <a:endParaRPr lang="en-GB" sz="800" dirty="0"/>
                    </a:p>
                  </a:txBody>
                  <a:tcPr/>
                </a:tc>
                <a:tc gridSpan="2">
                  <a:txBody>
                    <a:bodyPr/>
                    <a:lstStyle/>
                    <a:p>
                      <a:endParaRPr lang="en-GB" sz="700" dirty="0"/>
                    </a:p>
                  </a:txBody>
                  <a:tcPr/>
                </a:tc>
                <a:tc hMerge="1">
                  <a:txBody>
                    <a:bodyPr/>
                    <a:lstStyle/>
                    <a:p>
                      <a:endParaRPr lang="en-GB" sz="800" dirty="0"/>
                    </a:p>
                  </a:txBody>
                  <a:tcPr/>
                </a:tc>
                <a:tc>
                  <a:txBody>
                    <a:bodyPr/>
                    <a:lstStyle/>
                    <a:p>
                      <a:endParaRPr lang="en-GB" sz="700" dirty="0"/>
                    </a:p>
                  </a:txBody>
                  <a:tcPr/>
                </a:tc>
                <a:extLst>
                  <a:ext uri="{0D108BD9-81ED-4DB2-BD59-A6C34878D82A}">
                    <a16:rowId xmlns:a16="http://schemas.microsoft.com/office/drawing/2014/main" val="952028512"/>
                  </a:ext>
                </a:extLst>
              </a:tr>
            </a:tbl>
          </a:graphicData>
        </a:graphic>
      </p:graphicFrame>
      <p:sp>
        <p:nvSpPr>
          <p:cNvPr id="10" name="TextBox 9"/>
          <p:cNvSpPr txBox="1"/>
          <p:nvPr/>
        </p:nvSpPr>
        <p:spPr>
          <a:xfrm>
            <a:off x="99453" y="1163658"/>
            <a:ext cx="1180131" cy="246221"/>
          </a:xfrm>
          <a:prstGeom prst="rect">
            <a:avLst/>
          </a:prstGeom>
          <a:noFill/>
        </p:spPr>
        <p:txBody>
          <a:bodyPr wrap="none" rtlCol="0">
            <a:spAutoFit/>
          </a:bodyPr>
          <a:lstStyle/>
          <a:p>
            <a:r>
              <a:rPr lang="en-GB" sz="1000" b="1" dirty="0" smtClean="0">
                <a:solidFill>
                  <a:schemeClr val="bg1"/>
                </a:solidFill>
              </a:rPr>
              <a:t>Financial Snapshot</a:t>
            </a:r>
            <a:endParaRPr lang="en-GB" sz="1000" b="1" dirty="0">
              <a:solidFill>
                <a:schemeClr val="bg1"/>
              </a:solidFill>
            </a:endParaRPr>
          </a:p>
        </p:txBody>
      </p:sp>
      <p:sp>
        <p:nvSpPr>
          <p:cNvPr id="12" name="TextBox 11"/>
          <p:cNvSpPr txBox="1"/>
          <p:nvPr/>
        </p:nvSpPr>
        <p:spPr>
          <a:xfrm>
            <a:off x="91478" y="2736839"/>
            <a:ext cx="2691763" cy="230832"/>
          </a:xfrm>
          <a:prstGeom prst="rect">
            <a:avLst/>
          </a:prstGeom>
          <a:noFill/>
        </p:spPr>
        <p:txBody>
          <a:bodyPr wrap="none" rtlCol="0">
            <a:spAutoFit/>
          </a:bodyPr>
          <a:lstStyle/>
          <a:p>
            <a:r>
              <a:rPr lang="en-GB" sz="900" b="1" dirty="0" smtClean="0">
                <a:solidFill>
                  <a:schemeClr val="bg1"/>
                </a:solidFill>
              </a:rPr>
              <a:t>Strategy Priorities driving the commercial challenge </a:t>
            </a:r>
            <a:endParaRPr lang="en-GB" sz="900" b="1" dirty="0">
              <a:solidFill>
                <a:schemeClr val="bg1"/>
              </a:solidFill>
            </a:endParaRPr>
          </a:p>
        </p:txBody>
      </p:sp>
      <p:sp>
        <p:nvSpPr>
          <p:cNvPr id="14" name="TextBox 13"/>
          <p:cNvSpPr txBox="1"/>
          <p:nvPr/>
        </p:nvSpPr>
        <p:spPr>
          <a:xfrm>
            <a:off x="2885830" y="257020"/>
            <a:ext cx="1418978" cy="246221"/>
          </a:xfrm>
          <a:prstGeom prst="rect">
            <a:avLst/>
          </a:prstGeom>
          <a:noFill/>
        </p:spPr>
        <p:txBody>
          <a:bodyPr wrap="none" rtlCol="0">
            <a:spAutoFit/>
          </a:bodyPr>
          <a:lstStyle/>
          <a:p>
            <a:r>
              <a:rPr lang="en-GB" sz="1000" b="1" dirty="0" smtClean="0">
                <a:solidFill>
                  <a:schemeClr val="bg1"/>
                </a:solidFill>
              </a:rPr>
              <a:t>Commercial Challenges</a:t>
            </a:r>
            <a:endParaRPr lang="en-GB" sz="1000" b="1" dirty="0">
              <a:solidFill>
                <a:schemeClr val="bg1"/>
              </a:solidFill>
            </a:endParaRPr>
          </a:p>
        </p:txBody>
      </p:sp>
      <p:sp>
        <p:nvSpPr>
          <p:cNvPr id="2" name="Rectangle 1"/>
          <p:cNvSpPr/>
          <p:nvPr/>
        </p:nvSpPr>
        <p:spPr>
          <a:xfrm>
            <a:off x="150345" y="1409879"/>
            <a:ext cx="2632895" cy="132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smtClean="0">
                <a:solidFill>
                  <a:schemeClr val="tx1"/>
                </a:solidFill>
              </a:rPr>
              <a:t>Financial Headlines </a:t>
            </a:r>
          </a:p>
          <a:p>
            <a:pPr algn="ctr"/>
            <a:r>
              <a:rPr lang="en-GB" sz="1200" dirty="0" smtClean="0">
                <a:solidFill>
                  <a:schemeClr val="tx1"/>
                </a:solidFill>
              </a:rPr>
              <a:t>(trends &amp;/or numbers)</a:t>
            </a:r>
          </a:p>
          <a:p>
            <a:pPr algn="ctr"/>
            <a:r>
              <a:rPr lang="en-GB" sz="1400" dirty="0" smtClean="0">
                <a:solidFill>
                  <a:schemeClr val="tx1"/>
                </a:solidFill>
              </a:rPr>
              <a:t>Sales, Costs, Profits</a:t>
            </a:r>
            <a:endParaRPr lang="en-GB" sz="1400" dirty="0">
              <a:solidFill>
                <a:schemeClr val="tx1"/>
              </a:solidFill>
            </a:endParaRPr>
          </a:p>
        </p:txBody>
      </p:sp>
      <p:pic>
        <p:nvPicPr>
          <p:cNvPr id="15" name="Picture 14"/>
          <p:cNvPicPr>
            <a:picLocks noChangeAspect="1"/>
          </p:cNvPicPr>
          <p:nvPr/>
        </p:nvPicPr>
        <p:blipFill rotWithShape="1">
          <a:blip r:embed="rId2"/>
          <a:srcRect r="40224"/>
          <a:stretch/>
        </p:blipFill>
        <p:spPr>
          <a:xfrm>
            <a:off x="291452" y="2038541"/>
            <a:ext cx="649514" cy="624885"/>
          </a:xfrm>
          <a:prstGeom prst="rect">
            <a:avLst/>
          </a:prstGeom>
        </p:spPr>
      </p:pic>
      <p:sp>
        <p:nvSpPr>
          <p:cNvPr id="3" name="Rectangle 2"/>
          <p:cNvSpPr/>
          <p:nvPr/>
        </p:nvSpPr>
        <p:spPr>
          <a:xfrm>
            <a:off x="899591" y="2073358"/>
            <a:ext cx="234303" cy="356681"/>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TextBox 5"/>
          <p:cNvSpPr txBox="1"/>
          <p:nvPr/>
        </p:nvSpPr>
        <p:spPr>
          <a:xfrm>
            <a:off x="851848" y="2108532"/>
            <a:ext cx="1343887" cy="400110"/>
          </a:xfrm>
          <a:prstGeom prst="rect">
            <a:avLst/>
          </a:prstGeom>
          <a:noFill/>
        </p:spPr>
        <p:txBody>
          <a:bodyPr wrap="square" rtlCol="0">
            <a:spAutoFit/>
          </a:bodyPr>
          <a:lstStyle/>
          <a:p>
            <a:r>
              <a:rPr lang="en-GB" sz="1000" dirty="0" smtClean="0"/>
              <a:t>Connects back to our core model</a:t>
            </a:r>
            <a:endParaRPr lang="en-GB" sz="1000" dirty="0"/>
          </a:p>
        </p:txBody>
      </p:sp>
      <p:sp>
        <p:nvSpPr>
          <p:cNvPr id="16" name="Rectangle 15"/>
          <p:cNvSpPr/>
          <p:nvPr/>
        </p:nvSpPr>
        <p:spPr>
          <a:xfrm>
            <a:off x="150344" y="2997321"/>
            <a:ext cx="2632895" cy="132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smtClean="0">
                <a:solidFill>
                  <a:schemeClr val="tx1"/>
                </a:solidFill>
              </a:rPr>
              <a:t>The big stuff the customer is looking to achieve as a business</a:t>
            </a:r>
          </a:p>
          <a:p>
            <a:pPr algn="ctr"/>
            <a:r>
              <a:rPr lang="en-GB" sz="1200" dirty="0" smtClean="0">
                <a:solidFill>
                  <a:schemeClr val="tx1"/>
                </a:solidFill>
              </a:rPr>
              <a:t>(this will impact on what your customer contacts are asked to achieve).</a:t>
            </a:r>
            <a:endParaRPr lang="en-GB" sz="1200" dirty="0">
              <a:solidFill>
                <a:schemeClr val="tx1"/>
              </a:solidFill>
            </a:endParaRPr>
          </a:p>
        </p:txBody>
      </p:sp>
      <p:sp>
        <p:nvSpPr>
          <p:cNvPr id="9" name="Rectangle 8"/>
          <p:cNvSpPr/>
          <p:nvPr/>
        </p:nvSpPr>
        <p:spPr>
          <a:xfrm>
            <a:off x="4067944" y="843558"/>
            <a:ext cx="4896544" cy="14225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solidFill>
                  <a:schemeClr val="tx1"/>
                </a:solidFill>
              </a:rPr>
              <a:t>The big commercial stuff that the customer is working on in THEIR business allocated to whether it’s supporting growth (sales revenue), efficiency (reducing their business costs) or engagement (their corporate social responsibility).</a:t>
            </a:r>
            <a:endParaRPr lang="en-GB" sz="1400" dirty="0">
              <a:solidFill>
                <a:schemeClr val="tx1"/>
              </a:solidFill>
            </a:endParaRPr>
          </a:p>
        </p:txBody>
      </p:sp>
      <p:sp>
        <p:nvSpPr>
          <p:cNvPr id="17" name="Rectangle 16"/>
          <p:cNvSpPr/>
          <p:nvPr/>
        </p:nvSpPr>
        <p:spPr>
          <a:xfrm>
            <a:off x="4067944" y="2418522"/>
            <a:ext cx="4896544" cy="3183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solidFill>
                  <a:schemeClr val="tx1"/>
                </a:solidFill>
              </a:rPr>
              <a:t>How the big commercial stuff filters down in the customer to their store, </a:t>
            </a:r>
          </a:p>
          <a:p>
            <a:pPr algn="ctr"/>
            <a:r>
              <a:rPr lang="en-GB" sz="1200" dirty="0" smtClean="0">
                <a:solidFill>
                  <a:schemeClr val="tx1"/>
                </a:solidFill>
              </a:rPr>
              <a:t>outlet, depot operations. </a:t>
            </a:r>
            <a:endParaRPr lang="en-GB" sz="1200" dirty="0">
              <a:solidFill>
                <a:schemeClr val="tx1"/>
              </a:solidFill>
            </a:endParaRPr>
          </a:p>
        </p:txBody>
      </p:sp>
      <p:sp>
        <p:nvSpPr>
          <p:cNvPr id="18" name="Rectangle 17"/>
          <p:cNvSpPr/>
          <p:nvPr/>
        </p:nvSpPr>
        <p:spPr>
          <a:xfrm>
            <a:off x="4079100" y="2889239"/>
            <a:ext cx="4896544" cy="3183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solidFill>
                  <a:schemeClr val="tx1"/>
                </a:solidFill>
              </a:rPr>
              <a:t>How the big commercial stuff filters down to what our key contacts are being asked to focus on (and therefore what might land on McCain).  </a:t>
            </a:r>
            <a:endParaRPr lang="en-GB" sz="1200" dirty="0">
              <a:solidFill>
                <a:schemeClr val="tx1"/>
              </a:solidFill>
            </a:endParaRPr>
          </a:p>
        </p:txBody>
      </p:sp>
      <p:sp>
        <p:nvSpPr>
          <p:cNvPr id="19" name="Rectangle 18"/>
          <p:cNvSpPr/>
          <p:nvPr/>
        </p:nvSpPr>
        <p:spPr>
          <a:xfrm>
            <a:off x="4063786" y="3428710"/>
            <a:ext cx="4896544" cy="75402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sz="1200" dirty="0" smtClean="0">
                <a:solidFill>
                  <a:schemeClr val="tx1"/>
                </a:solidFill>
              </a:rPr>
              <a:t>The main metrics/</a:t>
            </a:r>
            <a:r>
              <a:rPr lang="en-GB" sz="1200" dirty="0" smtClean="0">
                <a:solidFill>
                  <a:schemeClr val="tx1"/>
                </a:solidFill>
              </a:rPr>
              <a:t>kpi’s</a:t>
            </a:r>
            <a:r>
              <a:rPr lang="en-GB" sz="1200" dirty="0" smtClean="0">
                <a:solidFill>
                  <a:schemeClr val="tx1"/>
                </a:solidFill>
              </a:rPr>
              <a:t> the customer is looking to influence.</a:t>
            </a:r>
            <a:endParaRPr lang="en-GB" sz="1200" dirty="0">
              <a:solidFill>
                <a:schemeClr val="tx1"/>
              </a:solidFill>
            </a:endParaRPr>
          </a:p>
        </p:txBody>
      </p:sp>
      <p:cxnSp>
        <p:nvCxnSpPr>
          <p:cNvPr id="22" name="Straight Arrow Connector 21"/>
          <p:cNvCxnSpPr/>
          <p:nvPr/>
        </p:nvCxnSpPr>
        <p:spPr>
          <a:xfrm>
            <a:off x="4283968" y="2133107"/>
            <a:ext cx="0" cy="864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3785372" y="1515717"/>
            <a:ext cx="269793" cy="2221396"/>
          </a:xfrm>
          <a:custGeom>
            <a:avLst/>
            <a:gdLst>
              <a:gd name="connsiteX0" fmla="*/ 269793 w 269793"/>
              <a:gd name="connsiteY0" fmla="*/ 0 h 2221396"/>
              <a:gd name="connsiteX1" fmla="*/ 1437 w 269793"/>
              <a:gd name="connsiteY1" fmla="*/ 854766 h 2221396"/>
              <a:gd name="connsiteX2" fmla="*/ 160463 w 269793"/>
              <a:gd name="connsiteY2" fmla="*/ 1485900 h 2221396"/>
              <a:gd name="connsiteX3" fmla="*/ 100828 w 269793"/>
              <a:gd name="connsiteY3" fmla="*/ 1918253 h 2221396"/>
              <a:gd name="connsiteX4" fmla="*/ 210158 w 269793"/>
              <a:gd name="connsiteY4" fmla="*/ 2221396 h 222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3" h="2221396">
                <a:moveTo>
                  <a:pt x="269793" y="0"/>
                </a:moveTo>
                <a:cubicBezTo>
                  <a:pt x="144726" y="303558"/>
                  <a:pt x="19659" y="607116"/>
                  <a:pt x="1437" y="854766"/>
                </a:cubicBezTo>
                <a:cubicBezTo>
                  <a:pt x="-16785" y="1102416"/>
                  <a:pt x="143898" y="1308652"/>
                  <a:pt x="160463" y="1485900"/>
                </a:cubicBezTo>
                <a:cubicBezTo>
                  <a:pt x="177028" y="1663148"/>
                  <a:pt x="92546" y="1795670"/>
                  <a:pt x="100828" y="1918253"/>
                </a:cubicBezTo>
                <a:cubicBezTo>
                  <a:pt x="109110" y="2040836"/>
                  <a:pt x="159634" y="2131116"/>
                  <a:pt x="210158" y="222139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149092" y="180078"/>
            <a:ext cx="2632895" cy="2314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chemeClr val="tx1"/>
                </a:solidFill>
              </a:rPr>
              <a:t>Customer</a:t>
            </a:r>
            <a:endParaRPr lang="en-GB" sz="1200" b="1" dirty="0">
              <a:solidFill>
                <a:schemeClr val="tx1"/>
              </a:solidFill>
            </a:endParaRPr>
          </a:p>
        </p:txBody>
      </p:sp>
      <p:cxnSp>
        <p:nvCxnSpPr>
          <p:cNvPr id="45" name="Straight Arrow Connector 44"/>
          <p:cNvCxnSpPr/>
          <p:nvPr/>
        </p:nvCxnSpPr>
        <p:spPr>
          <a:xfrm>
            <a:off x="4842859" y="2158067"/>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588224" y="2158067"/>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244408" y="2167292"/>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842859" y="3207556"/>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588224" y="3207556"/>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8244408" y="3216781"/>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rotWithShape="1">
          <a:blip r:embed="rId3"/>
          <a:srcRect b="51471"/>
          <a:stretch/>
        </p:blipFill>
        <p:spPr>
          <a:xfrm>
            <a:off x="5032272" y="3716681"/>
            <a:ext cx="1609010" cy="399974"/>
          </a:xfrm>
          <a:prstGeom prst="rect">
            <a:avLst/>
          </a:prstGeom>
        </p:spPr>
      </p:pic>
      <p:pic>
        <p:nvPicPr>
          <p:cNvPr id="92" name="Picture 91"/>
          <p:cNvPicPr>
            <a:picLocks noChangeAspect="1"/>
          </p:cNvPicPr>
          <p:nvPr/>
        </p:nvPicPr>
        <p:blipFill rotWithShape="1">
          <a:blip r:embed="rId3"/>
          <a:srcRect t="48483"/>
          <a:stretch/>
        </p:blipFill>
        <p:spPr>
          <a:xfrm>
            <a:off x="6641282" y="3676458"/>
            <a:ext cx="1609009" cy="409061"/>
          </a:xfrm>
          <a:prstGeom prst="rect">
            <a:avLst/>
          </a:prstGeom>
        </p:spPr>
      </p:pic>
      <p:sp>
        <p:nvSpPr>
          <p:cNvPr id="93" name="TextBox 92"/>
          <p:cNvSpPr txBox="1"/>
          <p:nvPr/>
        </p:nvSpPr>
        <p:spPr>
          <a:xfrm>
            <a:off x="4685768" y="3670447"/>
            <a:ext cx="391454" cy="246221"/>
          </a:xfrm>
          <a:prstGeom prst="rect">
            <a:avLst/>
          </a:prstGeom>
          <a:noFill/>
        </p:spPr>
        <p:txBody>
          <a:bodyPr wrap="none" rtlCol="0">
            <a:spAutoFit/>
          </a:bodyPr>
          <a:lstStyle/>
          <a:p>
            <a:r>
              <a:rPr lang="en-GB" sz="1000" dirty="0" smtClean="0"/>
              <a:t>E.G.</a:t>
            </a:r>
            <a:endParaRPr lang="en-GB" sz="1000" dirty="0"/>
          </a:p>
        </p:txBody>
      </p:sp>
    </p:spTree>
    <p:extLst>
      <p:ext uri="{BB962C8B-B14F-4D97-AF65-F5344CB8AC3E}">
        <p14:creationId xmlns:p14="http://schemas.microsoft.com/office/powerpoint/2010/main" val="183183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11FA4-AA32-440F-A609-CB1FC3181D91}" type="slidenum">
              <a:rPr lang="en-GB" smtClean="0"/>
              <a:pPr/>
              <a:t>3</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9054822"/>
              </p:ext>
            </p:extLst>
          </p:nvPr>
        </p:nvGraphicFramePr>
        <p:xfrm>
          <a:off x="2909664" y="555526"/>
          <a:ext cx="6096000" cy="3910417"/>
        </p:xfrm>
        <a:graphic>
          <a:graphicData uri="http://schemas.openxmlformats.org/drawingml/2006/table">
            <a:tbl>
              <a:tblPr firstRow="1" bandRow="1">
                <a:tableStyleId>{5C22544A-7EE6-4342-B048-85BDC9FD1C3A}</a:tableStyleId>
              </a:tblPr>
              <a:tblGrid>
                <a:gridCol w="1086272">
                  <a:extLst>
                    <a:ext uri="{9D8B030D-6E8A-4147-A177-3AD203B41FA5}">
                      <a16:colId xmlns:a16="http://schemas.microsoft.com/office/drawing/2014/main" val="398085342"/>
                    </a:ext>
                  </a:extLst>
                </a:gridCol>
                <a:gridCol w="1728192">
                  <a:extLst>
                    <a:ext uri="{9D8B030D-6E8A-4147-A177-3AD203B41FA5}">
                      <a16:colId xmlns:a16="http://schemas.microsoft.com/office/drawing/2014/main" val="3362152459"/>
                    </a:ext>
                  </a:extLst>
                </a:gridCol>
                <a:gridCol w="1728192">
                  <a:extLst>
                    <a:ext uri="{9D8B030D-6E8A-4147-A177-3AD203B41FA5}">
                      <a16:colId xmlns:a16="http://schemas.microsoft.com/office/drawing/2014/main" val="645471019"/>
                    </a:ext>
                  </a:extLst>
                </a:gridCol>
                <a:gridCol w="1553344">
                  <a:extLst>
                    <a:ext uri="{9D8B030D-6E8A-4147-A177-3AD203B41FA5}">
                      <a16:colId xmlns:a16="http://schemas.microsoft.com/office/drawing/2014/main" val="4229770177"/>
                    </a:ext>
                  </a:extLst>
                </a:gridCol>
              </a:tblGrid>
              <a:tr h="227836">
                <a:tc>
                  <a:txBody>
                    <a:bodyPr/>
                    <a:lstStyle/>
                    <a:p>
                      <a:endParaRPr lang="en-GB" sz="700" dirty="0"/>
                    </a:p>
                  </a:txBody>
                  <a:tcPr/>
                </a:tc>
                <a:tc>
                  <a:txBody>
                    <a:bodyPr/>
                    <a:lstStyle/>
                    <a:p>
                      <a:r>
                        <a:rPr lang="en-GB" sz="700" dirty="0" smtClean="0"/>
                        <a:t>Growth </a:t>
                      </a:r>
                      <a:endParaRPr lang="en-GB" sz="700" dirty="0"/>
                    </a:p>
                  </a:txBody>
                  <a:tcPr/>
                </a:tc>
                <a:tc>
                  <a:txBody>
                    <a:bodyPr/>
                    <a:lstStyle/>
                    <a:p>
                      <a:r>
                        <a:rPr lang="en-GB" sz="700" dirty="0" smtClean="0"/>
                        <a:t>Efficiency</a:t>
                      </a:r>
                      <a:endParaRPr lang="en-GB" sz="700" dirty="0"/>
                    </a:p>
                  </a:txBody>
                  <a:tcPr/>
                </a:tc>
                <a:tc>
                  <a:txBody>
                    <a:bodyPr/>
                    <a:lstStyle/>
                    <a:p>
                      <a:r>
                        <a:rPr lang="en-GB" sz="700" dirty="0" smtClean="0"/>
                        <a:t>Engagement</a:t>
                      </a:r>
                      <a:endParaRPr lang="en-GB" sz="700" dirty="0"/>
                    </a:p>
                  </a:txBody>
                  <a:tcPr/>
                </a:tc>
                <a:extLst>
                  <a:ext uri="{0D108BD9-81ED-4DB2-BD59-A6C34878D82A}">
                    <a16:rowId xmlns:a16="http://schemas.microsoft.com/office/drawing/2014/main" val="3269376231"/>
                  </a:ext>
                </a:extLst>
              </a:tr>
              <a:tr h="1559110">
                <a:tc>
                  <a:txBody>
                    <a:bodyPr/>
                    <a:lstStyle/>
                    <a:p>
                      <a:r>
                        <a:rPr lang="en-GB" sz="700" b="1" dirty="0" smtClean="0"/>
                        <a:t>Business/Corporate</a:t>
                      </a:r>
                      <a:endParaRPr lang="en-GB" sz="700" b="1" dirty="0"/>
                    </a:p>
                  </a:txBody>
                  <a:tcPr/>
                </a:tc>
                <a:tc>
                  <a:txBody>
                    <a:bodyPr/>
                    <a:lstStyle/>
                    <a:p>
                      <a:r>
                        <a:rPr lang="en-GB" sz="700" baseline="0" dirty="0" smtClean="0"/>
                        <a:t>Year on year gains in market share.</a:t>
                      </a:r>
                    </a:p>
                    <a:p>
                      <a:r>
                        <a:rPr lang="en-GB" sz="700" baseline="0" dirty="0" smtClean="0"/>
                        <a:t>Restock Kroger: Redefine the Grocery Experience to generate $400m in profit (next 3 years).</a:t>
                      </a:r>
                    </a:p>
                    <a:p>
                      <a:r>
                        <a:rPr lang="en-GB" sz="700" baseline="0" dirty="0" smtClean="0"/>
                        <a:t>Winning in e-commerce (stop losses to Amazon).</a:t>
                      </a:r>
                    </a:p>
                    <a:p>
                      <a:r>
                        <a:rPr lang="en-GB" sz="700" baseline="0" dirty="0" smtClean="0"/>
                        <a:t>Monetizing services/products e.g. Kroger Precision Marketing or Turkey Hill Ice Cream as a revenue stream.</a:t>
                      </a:r>
                    </a:p>
                    <a:p>
                      <a:r>
                        <a:rPr lang="en-GB" sz="700" baseline="0" dirty="0" smtClean="0"/>
                        <a:t>Offset declines in petrol/fuel price changes with Grocery sales.</a:t>
                      </a:r>
                    </a:p>
                    <a:p>
                      <a:r>
                        <a:rPr lang="en-GB" sz="700" baseline="0" dirty="0" smtClean="0"/>
                        <a:t>Expand Restaurant concepts (penetrate more eating occasions).</a:t>
                      </a:r>
                      <a:endParaRPr lang="en-GB" sz="700" dirty="0"/>
                    </a:p>
                  </a:txBody>
                  <a:tcPr/>
                </a:tc>
                <a:tc>
                  <a:txBody>
                    <a:bodyPr/>
                    <a:lstStyle/>
                    <a:p>
                      <a:r>
                        <a:rPr lang="en-GB" sz="700" dirty="0" smtClean="0"/>
                        <a:t>Eliminate waste by 2025.</a:t>
                      </a:r>
                    </a:p>
                    <a:p>
                      <a:r>
                        <a:rPr lang="en-GB" sz="700" dirty="0" smtClean="0"/>
                        <a:t>Manage</a:t>
                      </a:r>
                      <a:r>
                        <a:rPr lang="en-GB" sz="700" baseline="0" dirty="0" smtClean="0"/>
                        <a:t> cost reductions through “Make or Buy” decisions.</a:t>
                      </a:r>
                    </a:p>
                    <a:p>
                      <a:r>
                        <a:rPr lang="en-GB" sz="700" baseline="0" dirty="0" smtClean="0"/>
                        <a:t>Cost efficiently expand partnerships e.g. Ocado.</a:t>
                      </a:r>
                    </a:p>
                    <a:p>
                      <a:r>
                        <a:rPr lang="en-GB" sz="700" baseline="0" dirty="0" smtClean="0"/>
                        <a:t>Improve cost to serve primarily through stores.</a:t>
                      </a:r>
                    </a:p>
                    <a:p>
                      <a:endParaRPr lang="en-GB" sz="700" baseline="0" dirty="0" smtClean="0"/>
                    </a:p>
                    <a:p>
                      <a:endParaRPr lang="en-GB" sz="700" baseline="0" dirty="0" smtClean="0"/>
                    </a:p>
                    <a:p>
                      <a:endParaRPr lang="en-GB" sz="700" dirty="0"/>
                    </a:p>
                  </a:txBody>
                  <a:tcPr/>
                </a:tc>
                <a:tc>
                  <a:txBody>
                    <a:bodyPr/>
                    <a:lstStyle/>
                    <a:p>
                      <a:r>
                        <a:rPr lang="en-GB" sz="700" dirty="0" smtClean="0"/>
                        <a:t>Improve the environmental footprint.</a:t>
                      </a:r>
                    </a:p>
                    <a:p>
                      <a:r>
                        <a:rPr lang="en-GB" sz="700" dirty="0" smtClean="0"/>
                        <a:t>Deliver Responsible</a:t>
                      </a:r>
                      <a:r>
                        <a:rPr lang="en-GB" sz="700" baseline="0" dirty="0" smtClean="0"/>
                        <a:t> Sourcing targets by 2020.</a:t>
                      </a:r>
                      <a:endParaRPr lang="en-GB" sz="700" dirty="0" smtClean="0"/>
                    </a:p>
                    <a:p>
                      <a:r>
                        <a:rPr lang="en-GB" sz="700" dirty="0" smtClean="0"/>
                        <a:t>Support</a:t>
                      </a:r>
                      <a:r>
                        <a:rPr lang="en-GB" sz="700" baseline="0" dirty="0" smtClean="0"/>
                        <a:t> to operationalise eating trends and make accessible e.g. Meal Kits.</a:t>
                      </a:r>
                    </a:p>
                    <a:p>
                      <a:r>
                        <a:rPr lang="en-GB" sz="700" baseline="0" dirty="0" smtClean="0"/>
                        <a:t>Support corporate CSR initiatives like Zero Hunger, Help for Heroes.</a:t>
                      </a:r>
                      <a:endParaRPr lang="en-GB" sz="700" dirty="0"/>
                    </a:p>
                  </a:txBody>
                  <a:tcPr/>
                </a:tc>
                <a:extLst>
                  <a:ext uri="{0D108BD9-81ED-4DB2-BD59-A6C34878D82A}">
                    <a16:rowId xmlns:a16="http://schemas.microsoft.com/office/drawing/2014/main" val="2390190698"/>
                  </a:ext>
                </a:extLst>
              </a:tr>
              <a:tr h="433979">
                <a:tc>
                  <a:txBody>
                    <a:bodyPr/>
                    <a:lstStyle/>
                    <a:p>
                      <a:r>
                        <a:rPr lang="en-GB" sz="700" b="1" dirty="0" smtClean="0"/>
                        <a:t>Operational </a:t>
                      </a:r>
                      <a:endParaRPr lang="en-GB" sz="700" b="1" dirty="0"/>
                    </a:p>
                  </a:txBody>
                  <a:tcPr/>
                </a:tc>
                <a:tc>
                  <a:txBody>
                    <a:bodyPr/>
                    <a:lstStyle/>
                    <a:p>
                      <a:r>
                        <a:rPr lang="en-GB" sz="700" dirty="0" smtClean="0"/>
                        <a:t>Increases like for like store</a:t>
                      </a:r>
                      <a:r>
                        <a:rPr lang="en-GB" sz="700" baseline="0" dirty="0" smtClean="0"/>
                        <a:t> sales.</a:t>
                      </a:r>
                      <a:endParaRPr lang="en-GB" sz="700" dirty="0"/>
                    </a:p>
                  </a:txBody>
                  <a:tcPr/>
                </a:tc>
                <a:tc>
                  <a:txBody>
                    <a:bodyPr/>
                    <a:lstStyle/>
                    <a:p>
                      <a:r>
                        <a:rPr lang="en-GB" sz="700" b="0" i="0" u="none" strike="noStrike" kern="1200" baseline="0" dirty="0" smtClean="0">
                          <a:solidFill>
                            <a:schemeClr val="dk1"/>
                          </a:solidFill>
                          <a:latin typeface="+mn-lt"/>
                          <a:ea typeface="+mn-ea"/>
                          <a:cs typeface="+mn-cs"/>
                        </a:rPr>
                        <a:t>Eliminating increased warehousing,</a:t>
                      </a:r>
                    </a:p>
                    <a:p>
                      <a:r>
                        <a:rPr lang="en-GB" sz="700" b="0" i="0" u="none" strike="noStrike" kern="1200" baseline="0" dirty="0" smtClean="0">
                          <a:solidFill>
                            <a:schemeClr val="dk1"/>
                          </a:solidFill>
                          <a:latin typeface="+mn-lt"/>
                          <a:ea typeface="+mn-ea"/>
                          <a:cs typeface="+mn-cs"/>
                        </a:rPr>
                        <a:t>transportation and shrink costs.</a:t>
                      </a:r>
                    </a:p>
                    <a:p>
                      <a:r>
                        <a:rPr lang="en-GB" sz="700" b="0" i="0" u="none" strike="noStrike" kern="1200" baseline="0" dirty="0" smtClean="0">
                          <a:solidFill>
                            <a:schemeClr val="dk1"/>
                          </a:solidFill>
                          <a:latin typeface="+mn-lt"/>
                          <a:ea typeface="+mn-ea"/>
                          <a:cs typeface="+mn-cs"/>
                        </a:rPr>
                        <a:t>Reducing store operating costs.</a:t>
                      </a:r>
                      <a:endParaRPr lang="en-GB" sz="700" dirty="0"/>
                    </a:p>
                  </a:txBody>
                  <a:tcPr/>
                </a:tc>
                <a:tc>
                  <a:txBody>
                    <a:bodyPr/>
                    <a:lstStyle/>
                    <a:p>
                      <a:endParaRPr lang="en-GB" sz="700" dirty="0"/>
                    </a:p>
                  </a:txBody>
                  <a:tcPr/>
                </a:tc>
                <a:extLst>
                  <a:ext uri="{0D108BD9-81ED-4DB2-BD59-A6C34878D82A}">
                    <a16:rowId xmlns:a16="http://schemas.microsoft.com/office/drawing/2014/main" val="2745489956"/>
                  </a:ext>
                </a:extLst>
              </a:tr>
              <a:tr h="546492">
                <a:tc>
                  <a:txBody>
                    <a:bodyPr/>
                    <a:lstStyle/>
                    <a:p>
                      <a:r>
                        <a:rPr lang="en-GB" sz="700" b="1" dirty="0" smtClean="0"/>
                        <a:t>McCain’s main Customer </a:t>
                      </a:r>
                      <a:r>
                        <a:rPr lang="en-GB" sz="700" b="1" dirty="0" smtClean="0"/>
                        <a:t>stakeholders</a:t>
                      </a:r>
                    </a:p>
                  </a:txBody>
                  <a:tcPr/>
                </a:tc>
                <a:tc>
                  <a:txBody>
                    <a:bodyPr/>
                    <a:lstStyle/>
                    <a:p>
                      <a:r>
                        <a:rPr lang="en-GB" sz="700" dirty="0" smtClean="0"/>
                        <a:t>Growing</a:t>
                      </a:r>
                      <a:r>
                        <a:rPr lang="en-GB" sz="700" baseline="0" dirty="0" smtClean="0"/>
                        <a:t> category share.</a:t>
                      </a:r>
                    </a:p>
                    <a:p>
                      <a:r>
                        <a:rPr lang="en-GB" sz="700" baseline="0" dirty="0" smtClean="0"/>
                        <a:t>Increase frozen average basket spend.</a:t>
                      </a:r>
                    </a:p>
                    <a:p>
                      <a:r>
                        <a:rPr lang="en-GB" sz="700" baseline="0" dirty="0" smtClean="0"/>
                        <a:t>Generate supplier income for Precision Marketing.</a:t>
                      </a:r>
                    </a:p>
                  </a:txBody>
                  <a:tcPr/>
                </a:tc>
                <a:tc>
                  <a:txBody>
                    <a:bodyPr/>
                    <a:lstStyle/>
                    <a:p>
                      <a:r>
                        <a:rPr lang="en-GB" sz="700" dirty="0" smtClean="0"/>
                        <a:t>Reducing frozen/chilled operational</a:t>
                      </a:r>
                      <a:r>
                        <a:rPr lang="en-GB" sz="700" baseline="0" dirty="0" smtClean="0"/>
                        <a:t> costs.</a:t>
                      </a:r>
                    </a:p>
                    <a:p>
                      <a:r>
                        <a:rPr lang="en-GB" sz="700" dirty="0" smtClean="0"/>
                        <a:t>Improve on shelf availability</a:t>
                      </a:r>
                      <a:r>
                        <a:rPr lang="en-GB" sz="700" baseline="0" dirty="0" smtClean="0"/>
                        <a:t> from x to y.</a:t>
                      </a:r>
                      <a:endParaRPr lang="en-GB" sz="700" dirty="0"/>
                    </a:p>
                  </a:txBody>
                  <a:tcPr/>
                </a:tc>
                <a:tc>
                  <a:txBody>
                    <a:bodyPr/>
                    <a:lstStyle/>
                    <a:p>
                      <a:r>
                        <a:rPr lang="en-GB" sz="700" dirty="0" smtClean="0"/>
                        <a:t>Contributing to the corporate</a:t>
                      </a:r>
                      <a:r>
                        <a:rPr lang="en-GB" sz="700" baseline="0" dirty="0" smtClean="0"/>
                        <a:t> environmental agenda.</a:t>
                      </a:r>
                      <a:endParaRPr lang="en-GB" sz="700" dirty="0"/>
                    </a:p>
                  </a:txBody>
                  <a:tcPr/>
                </a:tc>
                <a:extLst>
                  <a:ext uri="{0D108BD9-81ED-4DB2-BD59-A6C34878D82A}">
                    <a16:rowId xmlns:a16="http://schemas.microsoft.com/office/drawing/2014/main" val="2577309531"/>
                  </a:ext>
                </a:extLst>
              </a:tr>
              <a:tr h="433979">
                <a:tc rowSpan="2">
                  <a:txBody>
                    <a:bodyPr/>
                    <a:lstStyle/>
                    <a:p>
                      <a:r>
                        <a:rPr lang="en-GB" sz="700" b="1" dirty="0" smtClean="0"/>
                        <a:t>Metrics</a:t>
                      </a:r>
                      <a:r>
                        <a:rPr lang="en-GB" sz="700" b="1" baseline="0" dirty="0" smtClean="0"/>
                        <a:t> that Matter to the Customer (Corporately)</a:t>
                      </a:r>
                      <a:endParaRPr lang="en-GB" sz="700" b="1" dirty="0"/>
                    </a:p>
                  </a:txBody>
                  <a:tcPr/>
                </a:tc>
                <a:tc>
                  <a:txBody>
                    <a:bodyPr/>
                    <a:lstStyle/>
                    <a:p>
                      <a:r>
                        <a:rPr lang="en-GB" sz="700" dirty="0" smtClean="0"/>
                        <a:t>LFL</a:t>
                      </a:r>
                      <a:r>
                        <a:rPr lang="en-GB" sz="700" baseline="0" dirty="0" smtClean="0"/>
                        <a:t> store growth excl. petrol (+0.9% in 2017).</a:t>
                      </a:r>
                      <a:endParaRPr lang="en-GB" sz="700" dirty="0" smtClean="0"/>
                    </a:p>
                    <a:p>
                      <a:r>
                        <a:rPr lang="en-GB" sz="700" dirty="0" smtClean="0"/>
                        <a:t>Digital revenue</a:t>
                      </a:r>
                      <a:r>
                        <a:rPr lang="en-GB" sz="700" baseline="0" dirty="0" smtClean="0"/>
                        <a:t> (+90% in 2017).</a:t>
                      </a:r>
                      <a:endParaRPr lang="en-GB" sz="700" dirty="0"/>
                    </a:p>
                  </a:txBody>
                  <a:tcPr/>
                </a:tc>
                <a:tc>
                  <a:txBody>
                    <a:bodyPr/>
                    <a:lstStyle/>
                    <a:p>
                      <a:r>
                        <a:rPr lang="en-GB" sz="700" dirty="0" smtClean="0"/>
                        <a:t>Product</a:t>
                      </a:r>
                      <a:r>
                        <a:rPr lang="en-GB" sz="700" baseline="0" dirty="0" smtClean="0"/>
                        <a:t> cost deflation (+0.8% in 2017).</a:t>
                      </a:r>
                    </a:p>
                    <a:p>
                      <a:r>
                        <a:rPr lang="en-GB" sz="700" baseline="0" dirty="0" smtClean="0"/>
                        <a:t>Managing operating, general and admin costs (increased per $ sold n 2017).</a:t>
                      </a:r>
                    </a:p>
                  </a:txBody>
                  <a:tcPr/>
                </a:tc>
                <a:tc>
                  <a:txBody>
                    <a:bodyPr/>
                    <a:lstStyle/>
                    <a:p>
                      <a:r>
                        <a:rPr lang="en-GB" sz="700" dirty="0" smtClean="0"/>
                        <a:t>Shopper satisfaction</a:t>
                      </a:r>
                      <a:r>
                        <a:rPr lang="en-GB" sz="700" baseline="0" dirty="0" smtClean="0"/>
                        <a:t> scores (stores/e-comm).</a:t>
                      </a:r>
                    </a:p>
                    <a:p>
                      <a:r>
                        <a:rPr lang="en-GB" sz="700" baseline="0" dirty="0" smtClean="0"/>
                        <a:t>Guest satisfaction (restaurant concepts).</a:t>
                      </a:r>
                    </a:p>
                  </a:txBody>
                  <a:tcPr/>
                </a:tc>
                <a:extLst>
                  <a:ext uri="{0D108BD9-81ED-4DB2-BD59-A6C34878D82A}">
                    <a16:rowId xmlns:a16="http://schemas.microsoft.com/office/drawing/2014/main" val="523164027"/>
                  </a:ext>
                </a:extLst>
              </a:tr>
              <a:tr h="546492">
                <a:tc vMerge="1">
                  <a:txBody>
                    <a:bodyPr/>
                    <a:lstStyle/>
                    <a:p>
                      <a:endParaRPr lang="en-GB" sz="800" dirty="0"/>
                    </a:p>
                  </a:txBody>
                  <a:tcPr/>
                </a:tc>
                <a:tc gridSpan="2">
                  <a:txBody>
                    <a:bodyPr/>
                    <a:lstStyle/>
                    <a:p>
                      <a:r>
                        <a:rPr lang="en-GB" sz="700" dirty="0" smtClean="0"/>
                        <a:t>Free cash flow (as</a:t>
                      </a:r>
                      <a:r>
                        <a:rPr lang="en-GB" sz="700" baseline="0" dirty="0" smtClean="0"/>
                        <a:t> an investment fund – doubled to $800m in 2017).</a:t>
                      </a:r>
                    </a:p>
                    <a:p>
                      <a:r>
                        <a:rPr lang="en-GB" sz="700" baseline="0" dirty="0" smtClean="0"/>
                        <a:t>Shareholder dividends.</a:t>
                      </a:r>
                    </a:p>
                    <a:p>
                      <a:r>
                        <a:rPr lang="en-GB" sz="700" baseline="0" dirty="0" smtClean="0"/>
                        <a:t>Gross margin (declined in 2017 because of increased investment in price).</a:t>
                      </a:r>
                    </a:p>
                    <a:p>
                      <a:r>
                        <a:rPr lang="en-GB" sz="700" baseline="0" dirty="0" smtClean="0"/>
                        <a:t>Improvements in operating margin.</a:t>
                      </a:r>
                    </a:p>
                    <a:p>
                      <a:r>
                        <a:rPr lang="en-GB" sz="700" baseline="0" dirty="0" smtClean="0"/>
                        <a:t>On shelf availability.</a:t>
                      </a:r>
                      <a:endParaRPr lang="en-GB" sz="700" dirty="0"/>
                    </a:p>
                  </a:txBody>
                  <a:tcPr/>
                </a:tc>
                <a:tc hMerge="1">
                  <a:txBody>
                    <a:bodyPr/>
                    <a:lstStyle/>
                    <a:p>
                      <a:endParaRPr lang="en-GB" sz="800" dirty="0"/>
                    </a:p>
                  </a:txBody>
                  <a:tcPr/>
                </a:tc>
                <a:tc>
                  <a:txBody>
                    <a:bodyPr/>
                    <a:lstStyle/>
                    <a:p>
                      <a:endParaRPr lang="en-GB" sz="700" dirty="0"/>
                    </a:p>
                  </a:txBody>
                  <a:tcPr/>
                </a:tc>
                <a:extLst>
                  <a:ext uri="{0D108BD9-81ED-4DB2-BD59-A6C34878D82A}">
                    <a16:rowId xmlns:a16="http://schemas.microsoft.com/office/drawing/2014/main" val="952028512"/>
                  </a:ext>
                </a:extLst>
              </a:tr>
            </a:tbl>
          </a:graphicData>
        </a:graphic>
      </p:graphicFrame>
      <p:pic>
        <p:nvPicPr>
          <p:cNvPr id="7" name="Picture 6"/>
          <p:cNvPicPr>
            <a:picLocks noChangeAspect="1"/>
          </p:cNvPicPr>
          <p:nvPr/>
        </p:nvPicPr>
        <p:blipFill>
          <a:blip r:embed="rId2"/>
          <a:stretch>
            <a:fillRect/>
          </a:stretch>
        </p:blipFill>
        <p:spPr>
          <a:xfrm>
            <a:off x="131148" y="1426272"/>
            <a:ext cx="2636863" cy="619263"/>
          </a:xfrm>
          <a:prstGeom prst="rect">
            <a:avLst/>
          </a:prstGeom>
        </p:spPr>
      </p:pic>
      <p:pic>
        <p:nvPicPr>
          <p:cNvPr id="8" name="Picture 7"/>
          <p:cNvPicPr>
            <a:picLocks noChangeAspect="1"/>
          </p:cNvPicPr>
          <p:nvPr/>
        </p:nvPicPr>
        <p:blipFill>
          <a:blip r:embed="rId3"/>
          <a:stretch>
            <a:fillRect/>
          </a:stretch>
        </p:blipFill>
        <p:spPr>
          <a:xfrm>
            <a:off x="251520" y="257020"/>
            <a:ext cx="1224136" cy="846060"/>
          </a:xfrm>
          <a:prstGeom prst="rect">
            <a:avLst/>
          </a:prstGeom>
        </p:spPr>
      </p:pic>
      <p:sp>
        <p:nvSpPr>
          <p:cNvPr id="10" name="TextBox 9"/>
          <p:cNvSpPr txBox="1"/>
          <p:nvPr/>
        </p:nvSpPr>
        <p:spPr>
          <a:xfrm>
            <a:off x="99453" y="1163658"/>
            <a:ext cx="1180131" cy="246221"/>
          </a:xfrm>
          <a:prstGeom prst="rect">
            <a:avLst/>
          </a:prstGeom>
          <a:noFill/>
        </p:spPr>
        <p:txBody>
          <a:bodyPr wrap="none" rtlCol="0">
            <a:spAutoFit/>
          </a:bodyPr>
          <a:lstStyle/>
          <a:p>
            <a:r>
              <a:rPr lang="en-GB" sz="1000" b="1" dirty="0" smtClean="0">
                <a:solidFill>
                  <a:schemeClr val="bg1"/>
                </a:solidFill>
              </a:rPr>
              <a:t>Financial Snapshot</a:t>
            </a:r>
            <a:endParaRPr lang="en-GB" sz="1000" b="1" dirty="0">
              <a:solidFill>
                <a:schemeClr val="bg1"/>
              </a:solidFill>
            </a:endParaRPr>
          </a:p>
        </p:txBody>
      </p:sp>
      <p:sp>
        <p:nvSpPr>
          <p:cNvPr id="11" name="TextBox 10"/>
          <p:cNvSpPr txBox="1"/>
          <p:nvPr/>
        </p:nvSpPr>
        <p:spPr>
          <a:xfrm>
            <a:off x="91478" y="2080425"/>
            <a:ext cx="2636863" cy="584775"/>
          </a:xfrm>
          <a:prstGeom prst="rect">
            <a:avLst/>
          </a:prstGeom>
          <a:noFill/>
        </p:spPr>
        <p:txBody>
          <a:bodyPr wrap="square" rtlCol="0">
            <a:spAutoFit/>
          </a:bodyPr>
          <a:lstStyle/>
          <a:p>
            <a:r>
              <a:rPr lang="en-GB" sz="800" b="1" dirty="0" smtClean="0">
                <a:solidFill>
                  <a:schemeClr val="bg1"/>
                </a:solidFill>
              </a:rPr>
              <a:t>Summary: </a:t>
            </a:r>
            <a:r>
              <a:rPr lang="en-GB" sz="800" dirty="0" smtClean="0">
                <a:solidFill>
                  <a:schemeClr val="bg1"/>
                </a:solidFill>
              </a:rPr>
              <a:t>Increases in costs outpacing sales growth which is negatively impacting operating profit</a:t>
            </a:r>
          </a:p>
          <a:p>
            <a:r>
              <a:rPr lang="en-GB" sz="800" dirty="0" smtClean="0">
                <a:solidFill>
                  <a:schemeClr val="bg1"/>
                </a:solidFill>
              </a:rPr>
              <a:t>THEREFORE .. Likely to want to maintain sales growth BUT get more efficient to recover profit.</a:t>
            </a:r>
            <a:endParaRPr lang="en-GB" sz="800" dirty="0">
              <a:solidFill>
                <a:schemeClr val="bg1"/>
              </a:solidFill>
            </a:endParaRPr>
          </a:p>
        </p:txBody>
      </p:sp>
      <p:sp>
        <p:nvSpPr>
          <p:cNvPr id="12" name="TextBox 11"/>
          <p:cNvSpPr txBox="1"/>
          <p:nvPr/>
        </p:nvSpPr>
        <p:spPr>
          <a:xfrm>
            <a:off x="91478" y="2736839"/>
            <a:ext cx="2691763" cy="230832"/>
          </a:xfrm>
          <a:prstGeom prst="rect">
            <a:avLst/>
          </a:prstGeom>
          <a:noFill/>
        </p:spPr>
        <p:txBody>
          <a:bodyPr wrap="none" rtlCol="0">
            <a:spAutoFit/>
          </a:bodyPr>
          <a:lstStyle/>
          <a:p>
            <a:r>
              <a:rPr lang="en-GB" sz="900" b="1" dirty="0" smtClean="0">
                <a:solidFill>
                  <a:schemeClr val="bg1"/>
                </a:solidFill>
              </a:rPr>
              <a:t>Strategy Priorities driving the commercial challenge </a:t>
            </a:r>
            <a:endParaRPr lang="en-GB" sz="900" b="1" dirty="0">
              <a:solidFill>
                <a:schemeClr val="bg1"/>
              </a:solidFill>
            </a:endParaRPr>
          </a:p>
        </p:txBody>
      </p:sp>
      <p:pic>
        <p:nvPicPr>
          <p:cNvPr id="13" name="Picture 12"/>
          <p:cNvPicPr>
            <a:picLocks noChangeAspect="1"/>
          </p:cNvPicPr>
          <p:nvPr/>
        </p:nvPicPr>
        <p:blipFill>
          <a:blip r:embed="rId4"/>
          <a:stretch>
            <a:fillRect/>
          </a:stretch>
        </p:blipFill>
        <p:spPr>
          <a:xfrm>
            <a:off x="150346" y="3041084"/>
            <a:ext cx="2598465" cy="1262330"/>
          </a:xfrm>
          <a:prstGeom prst="rect">
            <a:avLst/>
          </a:prstGeom>
        </p:spPr>
      </p:pic>
      <p:sp>
        <p:nvSpPr>
          <p:cNvPr id="14" name="TextBox 13"/>
          <p:cNvSpPr txBox="1"/>
          <p:nvPr/>
        </p:nvSpPr>
        <p:spPr>
          <a:xfrm>
            <a:off x="2885830" y="257020"/>
            <a:ext cx="1418978" cy="246221"/>
          </a:xfrm>
          <a:prstGeom prst="rect">
            <a:avLst/>
          </a:prstGeom>
          <a:noFill/>
        </p:spPr>
        <p:txBody>
          <a:bodyPr wrap="none" rtlCol="0">
            <a:spAutoFit/>
          </a:bodyPr>
          <a:lstStyle/>
          <a:p>
            <a:r>
              <a:rPr lang="en-GB" sz="1000" b="1" dirty="0" smtClean="0">
                <a:solidFill>
                  <a:schemeClr val="bg1"/>
                </a:solidFill>
              </a:rPr>
              <a:t>Commercial Challenges</a:t>
            </a:r>
            <a:endParaRPr lang="en-GB" sz="1000" b="1" dirty="0">
              <a:solidFill>
                <a:schemeClr val="bg1"/>
              </a:solidFill>
            </a:endParaRPr>
          </a:p>
        </p:txBody>
      </p:sp>
      <p:pic>
        <p:nvPicPr>
          <p:cNvPr id="15" name="Picture 14"/>
          <p:cNvPicPr>
            <a:picLocks noChangeAspect="1"/>
          </p:cNvPicPr>
          <p:nvPr/>
        </p:nvPicPr>
        <p:blipFill>
          <a:blip r:embed="rId5"/>
          <a:stretch>
            <a:fillRect/>
          </a:stretch>
        </p:blipFill>
        <p:spPr>
          <a:xfrm>
            <a:off x="8316416" y="15987"/>
            <a:ext cx="827584" cy="466774"/>
          </a:xfrm>
          <a:prstGeom prst="rect">
            <a:avLst/>
          </a:prstGeom>
        </p:spPr>
      </p:pic>
    </p:spTree>
    <p:extLst>
      <p:ext uri="{BB962C8B-B14F-4D97-AF65-F5344CB8AC3E}">
        <p14:creationId xmlns:p14="http://schemas.microsoft.com/office/powerpoint/2010/main" val="292349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11FA4-AA32-440F-A609-CB1FC3181D91}" type="slidenum">
              <a:rPr lang="en-GB" smtClean="0"/>
              <a:pPr/>
              <a:t>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92463621"/>
              </p:ext>
            </p:extLst>
          </p:nvPr>
        </p:nvGraphicFramePr>
        <p:xfrm>
          <a:off x="2987824" y="544510"/>
          <a:ext cx="6096000" cy="3399171"/>
        </p:xfrm>
        <a:graphic>
          <a:graphicData uri="http://schemas.openxmlformats.org/drawingml/2006/table">
            <a:tbl>
              <a:tblPr firstRow="1" bandRow="1">
                <a:tableStyleId>{5C22544A-7EE6-4342-B048-85BDC9FD1C3A}</a:tableStyleId>
              </a:tblPr>
              <a:tblGrid>
                <a:gridCol w="1086272">
                  <a:extLst>
                    <a:ext uri="{9D8B030D-6E8A-4147-A177-3AD203B41FA5}">
                      <a16:colId xmlns:a16="http://schemas.microsoft.com/office/drawing/2014/main" val="398085342"/>
                    </a:ext>
                  </a:extLst>
                </a:gridCol>
                <a:gridCol w="1728192">
                  <a:extLst>
                    <a:ext uri="{9D8B030D-6E8A-4147-A177-3AD203B41FA5}">
                      <a16:colId xmlns:a16="http://schemas.microsoft.com/office/drawing/2014/main" val="3362152459"/>
                    </a:ext>
                  </a:extLst>
                </a:gridCol>
                <a:gridCol w="1728192">
                  <a:extLst>
                    <a:ext uri="{9D8B030D-6E8A-4147-A177-3AD203B41FA5}">
                      <a16:colId xmlns:a16="http://schemas.microsoft.com/office/drawing/2014/main" val="645471019"/>
                    </a:ext>
                  </a:extLst>
                </a:gridCol>
                <a:gridCol w="1553344">
                  <a:extLst>
                    <a:ext uri="{9D8B030D-6E8A-4147-A177-3AD203B41FA5}">
                      <a16:colId xmlns:a16="http://schemas.microsoft.com/office/drawing/2014/main" val="4229770177"/>
                    </a:ext>
                  </a:extLst>
                </a:gridCol>
              </a:tblGrid>
              <a:tr h="227836">
                <a:tc>
                  <a:txBody>
                    <a:bodyPr/>
                    <a:lstStyle/>
                    <a:p>
                      <a:endParaRPr lang="en-GB" sz="700" dirty="0"/>
                    </a:p>
                  </a:txBody>
                  <a:tcPr/>
                </a:tc>
                <a:tc>
                  <a:txBody>
                    <a:bodyPr/>
                    <a:lstStyle/>
                    <a:p>
                      <a:r>
                        <a:rPr lang="en-GB" sz="700" dirty="0" smtClean="0"/>
                        <a:t>Growth </a:t>
                      </a:r>
                      <a:endParaRPr lang="en-GB" sz="700" dirty="0"/>
                    </a:p>
                  </a:txBody>
                  <a:tcPr/>
                </a:tc>
                <a:tc>
                  <a:txBody>
                    <a:bodyPr/>
                    <a:lstStyle/>
                    <a:p>
                      <a:r>
                        <a:rPr lang="en-GB" sz="700" dirty="0" smtClean="0"/>
                        <a:t>Efficiency</a:t>
                      </a:r>
                      <a:endParaRPr lang="en-GB" sz="700" dirty="0"/>
                    </a:p>
                  </a:txBody>
                  <a:tcPr/>
                </a:tc>
                <a:tc>
                  <a:txBody>
                    <a:bodyPr/>
                    <a:lstStyle/>
                    <a:p>
                      <a:r>
                        <a:rPr lang="en-GB" sz="700" dirty="0" smtClean="0"/>
                        <a:t>Engagement</a:t>
                      </a:r>
                      <a:endParaRPr lang="en-GB" sz="700" dirty="0"/>
                    </a:p>
                  </a:txBody>
                  <a:tcPr/>
                </a:tc>
                <a:extLst>
                  <a:ext uri="{0D108BD9-81ED-4DB2-BD59-A6C34878D82A}">
                    <a16:rowId xmlns:a16="http://schemas.microsoft.com/office/drawing/2014/main" val="3269376231"/>
                  </a:ext>
                </a:extLst>
              </a:tr>
              <a:tr h="852284">
                <a:tc>
                  <a:txBody>
                    <a:bodyPr/>
                    <a:lstStyle/>
                    <a:p>
                      <a:r>
                        <a:rPr lang="en-GB" sz="700" b="1" dirty="0" smtClean="0"/>
                        <a:t>Business/Corporate</a:t>
                      </a:r>
                      <a:endParaRPr lang="en-GB" sz="700" b="1" dirty="0"/>
                    </a:p>
                  </a:txBody>
                  <a:tcPr/>
                </a:tc>
                <a:tc>
                  <a:txBody>
                    <a:bodyPr/>
                    <a:lstStyle/>
                    <a:p>
                      <a:endParaRPr lang="en-GB" sz="700" dirty="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390190698"/>
                  </a:ext>
                </a:extLst>
              </a:tr>
              <a:tr h="792088">
                <a:tc>
                  <a:txBody>
                    <a:bodyPr/>
                    <a:lstStyle/>
                    <a:p>
                      <a:r>
                        <a:rPr lang="en-GB" sz="700" b="1" dirty="0" smtClean="0"/>
                        <a:t>Operational </a:t>
                      </a:r>
                      <a:endParaRPr lang="en-GB" sz="700" b="1" dirty="0"/>
                    </a:p>
                  </a:txBody>
                  <a:tcPr/>
                </a:tc>
                <a:tc>
                  <a:txBody>
                    <a:bodyPr/>
                    <a:lstStyle/>
                    <a:p>
                      <a:endParaRPr lang="en-GB" sz="700" dirty="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745489956"/>
                  </a:ext>
                </a:extLst>
              </a:tr>
              <a:tr h="546492">
                <a:tc>
                  <a:txBody>
                    <a:bodyPr/>
                    <a:lstStyle/>
                    <a:p>
                      <a:r>
                        <a:rPr lang="en-GB" sz="700" b="1" dirty="0" smtClean="0"/>
                        <a:t>McCain’s main Customer </a:t>
                      </a:r>
                      <a:r>
                        <a:rPr lang="en-GB" sz="700" b="1" dirty="0" smtClean="0"/>
                        <a:t>stakeholders</a:t>
                      </a:r>
                    </a:p>
                  </a:txBody>
                  <a:tcPr/>
                </a:tc>
                <a:tc>
                  <a:txBody>
                    <a:bodyPr/>
                    <a:lstStyle/>
                    <a:p>
                      <a:endParaRPr lang="en-GB" sz="700" baseline="0" dirty="0" smtClean="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577309531"/>
                  </a:ext>
                </a:extLst>
              </a:tr>
              <a:tr h="433979">
                <a:tc rowSpan="2">
                  <a:txBody>
                    <a:bodyPr/>
                    <a:lstStyle/>
                    <a:p>
                      <a:r>
                        <a:rPr lang="en-GB" sz="700" b="1" dirty="0" smtClean="0"/>
                        <a:t>Metrics</a:t>
                      </a:r>
                      <a:r>
                        <a:rPr lang="en-GB" sz="700" b="1" baseline="0" dirty="0" smtClean="0"/>
                        <a:t> that Matter to the Customer (Corporately)</a:t>
                      </a:r>
                      <a:endParaRPr lang="en-GB" sz="700" b="1" dirty="0"/>
                    </a:p>
                  </a:txBody>
                  <a:tcPr/>
                </a:tc>
                <a:tc>
                  <a:txBody>
                    <a:bodyPr/>
                    <a:lstStyle/>
                    <a:p>
                      <a:endParaRPr lang="en-GB" sz="700" dirty="0"/>
                    </a:p>
                  </a:txBody>
                  <a:tcPr/>
                </a:tc>
                <a:tc>
                  <a:txBody>
                    <a:bodyPr/>
                    <a:lstStyle/>
                    <a:p>
                      <a:endParaRPr lang="en-GB" sz="700" baseline="0" dirty="0" smtClean="0"/>
                    </a:p>
                  </a:txBody>
                  <a:tcPr/>
                </a:tc>
                <a:tc>
                  <a:txBody>
                    <a:bodyPr/>
                    <a:lstStyle/>
                    <a:p>
                      <a:endParaRPr lang="en-GB" sz="700" baseline="0" dirty="0" smtClean="0"/>
                    </a:p>
                  </a:txBody>
                  <a:tcPr/>
                </a:tc>
                <a:extLst>
                  <a:ext uri="{0D108BD9-81ED-4DB2-BD59-A6C34878D82A}">
                    <a16:rowId xmlns:a16="http://schemas.microsoft.com/office/drawing/2014/main" val="523164027"/>
                  </a:ext>
                </a:extLst>
              </a:tr>
              <a:tr h="546492">
                <a:tc vMerge="1">
                  <a:txBody>
                    <a:bodyPr/>
                    <a:lstStyle/>
                    <a:p>
                      <a:endParaRPr lang="en-GB" sz="800" dirty="0"/>
                    </a:p>
                  </a:txBody>
                  <a:tcPr/>
                </a:tc>
                <a:tc gridSpan="2">
                  <a:txBody>
                    <a:bodyPr/>
                    <a:lstStyle/>
                    <a:p>
                      <a:endParaRPr lang="en-GB" sz="700" dirty="0"/>
                    </a:p>
                  </a:txBody>
                  <a:tcPr/>
                </a:tc>
                <a:tc hMerge="1">
                  <a:txBody>
                    <a:bodyPr/>
                    <a:lstStyle/>
                    <a:p>
                      <a:endParaRPr lang="en-GB" sz="800" dirty="0"/>
                    </a:p>
                  </a:txBody>
                  <a:tcPr/>
                </a:tc>
                <a:tc>
                  <a:txBody>
                    <a:bodyPr/>
                    <a:lstStyle/>
                    <a:p>
                      <a:endParaRPr lang="en-GB" sz="700" dirty="0"/>
                    </a:p>
                  </a:txBody>
                  <a:tcPr/>
                </a:tc>
                <a:extLst>
                  <a:ext uri="{0D108BD9-81ED-4DB2-BD59-A6C34878D82A}">
                    <a16:rowId xmlns:a16="http://schemas.microsoft.com/office/drawing/2014/main" val="952028512"/>
                  </a:ext>
                </a:extLst>
              </a:tr>
            </a:tbl>
          </a:graphicData>
        </a:graphic>
      </p:graphicFrame>
      <p:sp>
        <p:nvSpPr>
          <p:cNvPr id="10" name="TextBox 9"/>
          <p:cNvSpPr txBox="1"/>
          <p:nvPr/>
        </p:nvSpPr>
        <p:spPr>
          <a:xfrm>
            <a:off x="99453" y="1163658"/>
            <a:ext cx="1180131" cy="246221"/>
          </a:xfrm>
          <a:prstGeom prst="rect">
            <a:avLst/>
          </a:prstGeom>
          <a:noFill/>
        </p:spPr>
        <p:txBody>
          <a:bodyPr wrap="none" rtlCol="0">
            <a:spAutoFit/>
          </a:bodyPr>
          <a:lstStyle/>
          <a:p>
            <a:r>
              <a:rPr lang="en-GB" sz="1000" b="1" dirty="0" smtClean="0">
                <a:solidFill>
                  <a:schemeClr val="bg1"/>
                </a:solidFill>
              </a:rPr>
              <a:t>Financial Snapshot</a:t>
            </a:r>
            <a:endParaRPr lang="en-GB" sz="1000" b="1" dirty="0">
              <a:solidFill>
                <a:schemeClr val="bg1"/>
              </a:solidFill>
            </a:endParaRPr>
          </a:p>
        </p:txBody>
      </p:sp>
      <p:sp>
        <p:nvSpPr>
          <p:cNvPr id="11" name="TextBox 10"/>
          <p:cNvSpPr txBox="1"/>
          <p:nvPr/>
        </p:nvSpPr>
        <p:spPr>
          <a:xfrm>
            <a:off x="91478" y="2080425"/>
            <a:ext cx="2636863" cy="215444"/>
          </a:xfrm>
          <a:prstGeom prst="rect">
            <a:avLst/>
          </a:prstGeom>
          <a:noFill/>
        </p:spPr>
        <p:txBody>
          <a:bodyPr wrap="square" rtlCol="0">
            <a:spAutoFit/>
          </a:bodyPr>
          <a:lstStyle/>
          <a:p>
            <a:r>
              <a:rPr lang="en-GB" sz="800" b="1" dirty="0" smtClean="0">
                <a:solidFill>
                  <a:schemeClr val="bg1"/>
                </a:solidFill>
              </a:rPr>
              <a:t>Summary:</a:t>
            </a:r>
            <a:endParaRPr lang="en-GB" sz="800" dirty="0">
              <a:solidFill>
                <a:schemeClr val="bg1"/>
              </a:solidFill>
            </a:endParaRPr>
          </a:p>
        </p:txBody>
      </p:sp>
      <p:sp>
        <p:nvSpPr>
          <p:cNvPr id="12" name="TextBox 11"/>
          <p:cNvSpPr txBox="1"/>
          <p:nvPr/>
        </p:nvSpPr>
        <p:spPr>
          <a:xfrm>
            <a:off x="91478" y="2736839"/>
            <a:ext cx="2691763" cy="230832"/>
          </a:xfrm>
          <a:prstGeom prst="rect">
            <a:avLst/>
          </a:prstGeom>
          <a:noFill/>
        </p:spPr>
        <p:txBody>
          <a:bodyPr wrap="none" rtlCol="0">
            <a:spAutoFit/>
          </a:bodyPr>
          <a:lstStyle/>
          <a:p>
            <a:r>
              <a:rPr lang="en-GB" sz="900" b="1" dirty="0" smtClean="0">
                <a:solidFill>
                  <a:schemeClr val="bg1"/>
                </a:solidFill>
              </a:rPr>
              <a:t>Strategy Priorities driving the commercial challenge </a:t>
            </a:r>
            <a:endParaRPr lang="en-GB" sz="900" b="1" dirty="0">
              <a:solidFill>
                <a:schemeClr val="bg1"/>
              </a:solidFill>
            </a:endParaRPr>
          </a:p>
        </p:txBody>
      </p:sp>
      <p:sp>
        <p:nvSpPr>
          <p:cNvPr id="14" name="TextBox 13"/>
          <p:cNvSpPr txBox="1"/>
          <p:nvPr/>
        </p:nvSpPr>
        <p:spPr>
          <a:xfrm>
            <a:off x="2885830" y="257020"/>
            <a:ext cx="1418978" cy="246221"/>
          </a:xfrm>
          <a:prstGeom prst="rect">
            <a:avLst/>
          </a:prstGeom>
          <a:noFill/>
        </p:spPr>
        <p:txBody>
          <a:bodyPr wrap="none" rtlCol="0">
            <a:spAutoFit/>
          </a:bodyPr>
          <a:lstStyle/>
          <a:p>
            <a:r>
              <a:rPr lang="en-GB" sz="1000" b="1" dirty="0" smtClean="0">
                <a:solidFill>
                  <a:schemeClr val="bg1"/>
                </a:solidFill>
              </a:rPr>
              <a:t>Commercial Challenges</a:t>
            </a:r>
            <a:endParaRPr lang="en-GB" sz="1000" b="1" dirty="0">
              <a:solidFill>
                <a:schemeClr val="bg1"/>
              </a:solidFill>
            </a:endParaRPr>
          </a:p>
        </p:txBody>
      </p:sp>
      <p:sp>
        <p:nvSpPr>
          <p:cNvPr id="15" name="TextBox 14"/>
          <p:cNvSpPr txBox="1"/>
          <p:nvPr/>
        </p:nvSpPr>
        <p:spPr>
          <a:xfrm>
            <a:off x="99453" y="120836"/>
            <a:ext cx="763351" cy="246221"/>
          </a:xfrm>
          <a:prstGeom prst="rect">
            <a:avLst/>
          </a:prstGeom>
          <a:noFill/>
        </p:spPr>
        <p:txBody>
          <a:bodyPr wrap="none" rtlCol="0">
            <a:spAutoFit/>
          </a:bodyPr>
          <a:lstStyle/>
          <a:p>
            <a:r>
              <a:rPr lang="en-GB" sz="1000" b="1" dirty="0" smtClean="0">
                <a:solidFill>
                  <a:schemeClr val="bg1"/>
                </a:solidFill>
              </a:rPr>
              <a:t>Customer: </a:t>
            </a:r>
            <a:endParaRPr lang="en-GB" sz="1000" b="1" dirty="0">
              <a:solidFill>
                <a:schemeClr val="bg1"/>
              </a:solidFill>
            </a:endParaRPr>
          </a:p>
        </p:txBody>
      </p:sp>
    </p:spTree>
    <p:extLst>
      <p:ext uri="{BB962C8B-B14F-4D97-AF65-F5344CB8AC3E}">
        <p14:creationId xmlns:p14="http://schemas.microsoft.com/office/powerpoint/2010/main" val="2953993663"/>
      </p:ext>
    </p:extLst>
  </p:cSld>
  <p:clrMapOvr>
    <a:masterClrMapping/>
  </p:clrMapOvr>
</p:sld>
</file>

<file path=ppt/theme/theme1.xml><?xml version="1.0" encoding="utf-8"?>
<a:theme xmlns:a="http://schemas.openxmlformats.org/drawingml/2006/main" name="1_Custom Design">
  <a:themeElements>
    <a:clrScheme name="McCain">
      <a:dk1>
        <a:srgbClr val="000000"/>
      </a:dk1>
      <a:lt1>
        <a:srgbClr val="FFFFFF"/>
      </a:lt1>
      <a:dk2>
        <a:srgbClr val="000000"/>
      </a:dk2>
      <a:lt2>
        <a:srgbClr val="FEE000"/>
      </a:lt2>
      <a:accent1>
        <a:srgbClr val="000000"/>
      </a:accent1>
      <a:accent2>
        <a:srgbClr val="FEE000"/>
      </a:accent2>
      <a:accent3>
        <a:srgbClr val="FFFFFF"/>
      </a:accent3>
      <a:accent4>
        <a:srgbClr val="6D9E30"/>
      </a:accent4>
      <a:accent5>
        <a:srgbClr val="389DB9"/>
      </a:accent5>
      <a:accent6>
        <a:srgbClr val="ED8238"/>
      </a:accent6>
      <a:hlink>
        <a:srgbClr val="000000"/>
      </a:hlink>
      <a:folHlink>
        <a:srgbClr val="FEE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Cain Base PPTX Smartmaster 040918 v2 (SJ).potx" id="{DB6BDB7C-1825-4915-8B80-3FE4EB825357}" vid="{672BC225-A891-4A61-8A8F-8B854DA33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McCain Base PPTX Smartmaster 040918 v2 (SJ)</Template>
  <TotalTime>221</TotalTime>
  <Words>574</Words>
  <Application>Microsoft Office PowerPoint</Application>
  <PresentationFormat>On-screen Show (16:9)</PresentationFormat>
  <Paragraphs>90</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Berlin Sans FB</vt:lpstr>
      <vt:lpstr>Calibri</vt:lpstr>
      <vt:lpstr>Century Gothic</vt:lpstr>
      <vt:lpstr>Gill Sans</vt:lpstr>
      <vt:lpstr>Raleway Regular</vt:lpstr>
      <vt:lpstr>1_Custom Design</vt:lpstr>
      <vt:lpstr>Commercial Acumen – 1st 30 day challenge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SJohnson</dc:creator>
  <cp:lastModifiedBy>SJohnson</cp:lastModifiedBy>
  <cp:revision>24</cp:revision>
  <cp:lastPrinted>2018-09-03T08:23:42Z</cp:lastPrinted>
  <dcterms:created xsi:type="dcterms:W3CDTF">2018-10-03T06:34:17Z</dcterms:created>
  <dcterms:modified xsi:type="dcterms:W3CDTF">2018-10-03T10:15:40Z</dcterms:modified>
</cp:coreProperties>
</file>