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0" r:id="rId1"/>
  </p:sldMasterIdLst>
  <p:notesMasterIdLst>
    <p:notesMasterId r:id="rId30"/>
  </p:notesMasterIdLst>
  <p:handoutMasterIdLst>
    <p:handoutMasterId r:id="rId31"/>
  </p:handoutMasterIdLst>
  <p:sldIdLst>
    <p:sldId id="257" r:id="rId2"/>
    <p:sldId id="280" r:id="rId3"/>
    <p:sldId id="262" r:id="rId4"/>
    <p:sldId id="272" r:id="rId5"/>
    <p:sldId id="282" r:id="rId6"/>
    <p:sldId id="271" r:id="rId7"/>
    <p:sldId id="261" r:id="rId8"/>
    <p:sldId id="281" r:id="rId9"/>
    <p:sldId id="273" r:id="rId10"/>
    <p:sldId id="274" r:id="rId11"/>
    <p:sldId id="275" r:id="rId12"/>
    <p:sldId id="276" r:id="rId13"/>
    <p:sldId id="268" r:id="rId14"/>
    <p:sldId id="270" r:id="rId15"/>
    <p:sldId id="263" r:id="rId16"/>
    <p:sldId id="269" r:id="rId17"/>
    <p:sldId id="267" r:id="rId18"/>
    <p:sldId id="264" r:id="rId19"/>
    <p:sldId id="266" r:id="rId20"/>
    <p:sldId id="265" r:id="rId21"/>
    <p:sldId id="279" r:id="rId22"/>
    <p:sldId id="258" r:id="rId23"/>
    <p:sldId id="259" r:id="rId24"/>
    <p:sldId id="278" r:id="rId25"/>
    <p:sldId id="260" r:id="rId26"/>
    <p:sldId id="283" r:id="rId27"/>
    <p:sldId id="277" r:id="rId28"/>
    <p:sldId id="284" r:id="rId29"/>
  </p:sldIdLst>
  <p:sldSz cx="9144000" cy="5143500" type="screen16x9"/>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3239">
          <p15:clr>
            <a:srgbClr val="A4A3A4"/>
          </p15:clr>
        </p15:guide>
        <p15:guide id="3" orient="horz" pos="1620">
          <p15:clr>
            <a:srgbClr val="A4A3A4"/>
          </p15:clr>
        </p15:guide>
        <p15:guide id="4" pos="5714">
          <p15:clr>
            <a:srgbClr val="A4A3A4"/>
          </p15:clr>
        </p15:guide>
        <p15:guide id="5" pos="2880">
          <p15:clr>
            <a:srgbClr val="A4A3A4"/>
          </p15:clr>
        </p15:guide>
        <p15:guide id="6">
          <p15:clr>
            <a:srgbClr val="A4A3A4"/>
          </p15:clr>
        </p15:guide>
        <p15:guide id="7" pos="20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00"/>
    <a:srgbClr val="FFFF99"/>
    <a:srgbClr val="00CC66"/>
    <a:srgbClr val="FFFFCC"/>
    <a:srgbClr val="000000"/>
    <a:srgbClr val="FFE83F"/>
    <a:srgbClr val="AFC5C7"/>
    <a:srgbClr val="EFC14F"/>
    <a:srgbClr val="1E1E1E"/>
    <a:srgbClr val="C191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1" autoAdjust="0"/>
    <p:restoredTop sz="79824" autoAdjust="0"/>
  </p:normalViewPr>
  <p:slideViewPr>
    <p:cSldViewPr snapToObjects="1">
      <p:cViewPr varScale="1">
        <p:scale>
          <a:sx n="117" d="100"/>
          <a:sy n="117" d="100"/>
        </p:scale>
        <p:origin x="312" y="75"/>
      </p:cViewPr>
      <p:guideLst>
        <p:guide orient="horz"/>
        <p:guide orient="horz" pos="3239"/>
        <p:guide orient="horz" pos="1620"/>
        <p:guide pos="5714"/>
        <p:guide pos="2880"/>
        <p:guide/>
        <p:guide pos="206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86"/>
    </p:cViewPr>
  </p:sorterViewPr>
  <p:notesViewPr>
    <p:cSldViewPr snapToObjects="1">
      <p:cViewPr varScale="1">
        <p:scale>
          <a:sx n="47" d="100"/>
          <a:sy n="47" d="100"/>
        </p:scale>
        <p:origin x="272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870" cy="497041"/>
          </a:xfrm>
          <a:prstGeom prst="rect">
            <a:avLst/>
          </a:prstGeom>
        </p:spPr>
        <p:txBody>
          <a:bodyPr vert="horz" lIns="88706" tIns="44353" rIns="88706" bIns="44353" rtlCol="0"/>
          <a:lstStyle>
            <a:lvl1pPr algn="l">
              <a:defRPr sz="1200"/>
            </a:lvl1pPr>
          </a:lstStyle>
          <a:p>
            <a:endParaRPr lang="en-US" dirty="0"/>
          </a:p>
        </p:txBody>
      </p:sp>
      <p:sp>
        <p:nvSpPr>
          <p:cNvPr id="3" name="Date Placeholder 2"/>
          <p:cNvSpPr>
            <a:spLocks noGrp="1"/>
          </p:cNvSpPr>
          <p:nvPr>
            <p:ph type="dt" sz="quarter" idx="1"/>
          </p:nvPr>
        </p:nvSpPr>
        <p:spPr>
          <a:xfrm>
            <a:off x="3850827" y="1"/>
            <a:ext cx="2946870" cy="497041"/>
          </a:xfrm>
          <a:prstGeom prst="rect">
            <a:avLst/>
          </a:prstGeom>
        </p:spPr>
        <p:txBody>
          <a:bodyPr vert="horz" lIns="88706" tIns="44353" rIns="88706" bIns="44353" rtlCol="0"/>
          <a:lstStyle>
            <a:lvl1pPr algn="r">
              <a:defRPr sz="1200"/>
            </a:lvl1pPr>
          </a:lstStyle>
          <a:p>
            <a:fld id="{831CCE12-CAAF-42CF-B104-39BFE26BC217}" type="datetimeFigureOut">
              <a:rPr lang="en-US" smtClean="0"/>
              <a:t>10/3/2018</a:t>
            </a:fld>
            <a:endParaRPr lang="en-US" dirty="0"/>
          </a:p>
        </p:txBody>
      </p:sp>
      <p:sp>
        <p:nvSpPr>
          <p:cNvPr id="4" name="Footer Placeholder 3"/>
          <p:cNvSpPr>
            <a:spLocks noGrp="1"/>
          </p:cNvSpPr>
          <p:nvPr>
            <p:ph type="ftr" sz="quarter" idx="2"/>
          </p:nvPr>
        </p:nvSpPr>
        <p:spPr>
          <a:xfrm>
            <a:off x="0" y="9431199"/>
            <a:ext cx="2946870" cy="497041"/>
          </a:xfrm>
          <a:prstGeom prst="rect">
            <a:avLst/>
          </a:prstGeom>
        </p:spPr>
        <p:txBody>
          <a:bodyPr vert="horz" lIns="88706" tIns="44353" rIns="88706" bIns="443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827" y="9431199"/>
            <a:ext cx="2946870" cy="497041"/>
          </a:xfrm>
          <a:prstGeom prst="rect">
            <a:avLst/>
          </a:prstGeom>
        </p:spPr>
        <p:txBody>
          <a:bodyPr vert="horz" lIns="88706" tIns="44353" rIns="88706" bIns="44353" rtlCol="0" anchor="b"/>
          <a:lstStyle>
            <a:lvl1pPr algn="r">
              <a:defRPr sz="1200"/>
            </a:lvl1pPr>
          </a:lstStyle>
          <a:p>
            <a:fld id="{47748D95-5922-4DC7-86EC-9B7A7512203B}" type="slidenum">
              <a:rPr lang="en-US" smtClean="0"/>
              <a:t>‹#›</a:t>
            </a:fld>
            <a:endParaRPr lang="en-US" dirty="0"/>
          </a:p>
        </p:txBody>
      </p:sp>
    </p:spTree>
    <p:extLst>
      <p:ext uri="{BB962C8B-B14F-4D97-AF65-F5344CB8AC3E}">
        <p14:creationId xmlns:p14="http://schemas.microsoft.com/office/powerpoint/2010/main" val="3136041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347" cy="498215"/>
          </a:xfrm>
          <a:prstGeom prst="rect">
            <a:avLst/>
          </a:prstGeom>
        </p:spPr>
        <p:txBody>
          <a:bodyPr vert="horz" lIns="93745" tIns="46872" rIns="93745" bIns="46872" rtlCol="0"/>
          <a:lstStyle>
            <a:lvl1pPr algn="l">
              <a:defRPr sz="1300"/>
            </a:lvl1pPr>
          </a:lstStyle>
          <a:p>
            <a:endParaRPr lang="en-GB" dirty="0"/>
          </a:p>
        </p:txBody>
      </p:sp>
      <p:sp>
        <p:nvSpPr>
          <p:cNvPr id="3" name="Date Placeholder 2"/>
          <p:cNvSpPr>
            <a:spLocks noGrp="1"/>
          </p:cNvSpPr>
          <p:nvPr>
            <p:ph type="dt" idx="1"/>
          </p:nvPr>
        </p:nvSpPr>
        <p:spPr>
          <a:xfrm>
            <a:off x="3851342" y="1"/>
            <a:ext cx="2946347" cy="498215"/>
          </a:xfrm>
          <a:prstGeom prst="rect">
            <a:avLst/>
          </a:prstGeom>
        </p:spPr>
        <p:txBody>
          <a:bodyPr vert="horz" lIns="93745" tIns="46872" rIns="93745" bIns="46872" rtlCol="0"/>
          <a:lstStyle>
            <a:lvl1pPr algn="r">
              <a:defRPr sz="1300"/>
            </a:lvl1pPr>
          </a:lstStyle>
          <a:p>
            <a:fld id="{53B4EF91-8295-48DB-947A-A081DD3AE4A1}" type="datetimeFigureOut">
              <a:rPr lang="en-GB" smtClean="0"/>
              <a:t>03/10/2018</a:t>
            </a:fld>
            <a:endParaRPr lang="en-GB" dirty="0"/>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3745" tIns="46872" rIns="93745" bIns="46872" rtlCol="0" anchor="ctr"/>
          <a:lstStyle/>
          <a:p>
            <a:endParaRPr lang="en-GB" dirty="0"/>
          </a:p>
        </p:txBody>
      </p:sp>
      <p:sp>
        <p:nvSpPr>
          <p:cNvPr id="5" name="Notes Placeholder 4"/>
          <p:cNvSpPr>
            <a:spLocks noGrp="1"/>
          </p:cNvSpPr>
          <p:nvPr>
            <p:ph type="body" sz="quarter" idx="3"/>
          </p:nvPr>
        </p:nvSpPr>
        <p:spPr>
          <a:xfrm>
            <a:off x="679927" y="4778724"/>
            <a:ext cx="5439410" cy="3909863"/>
          </a:xfrm>
          <a:prstGeom prst="rect">
            <a:avLst/>
          </a:prstGeom>
        </p:spPr>
        <p:txBody>
          <a:bodyPr vert="horz" lIns="93745" tIns="46872" rIns="93745" bIns="468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3745" tIns="46872" rIns="93745" bIns="46872"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3745" tIns="46872" rIns="93745" bIns="46872" rtlCol="0" anchor="b"/>
          <a:lstStyle>
            <a:lvl1pPr algn="r">
              <a:defRPr sz="1300"/>
            </a:lvl1pPr>
          </a:lstStyle>
          <a:p>
            <a:fld id="{23F146FE-3129-4478-B95C-3FFAEADA7008}" type="slidenum">
              <a:rPr lang="en-GB" smtClean="0"/>
              <a:t>‹#›</a:t>
            </a:fld>
            <a:endParaRPr lang="en-GB" dirty="0"/>
          </a:p>
        </p:txBody>
      </p:sp>
    </p:spTree>
    <p:extLst>
      <p:ext uri="{BB962C8B-B14F-4D97-AF65-F5344CB8AC3E}">
        <p14:creationId xmlns:p14="http://schemas.microsoft.com/office/powerpoint/2010/main" val="228553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F146FE-3129-4478-B95C-3FFAEADA7008}" type="slidenum">
              <a:rPr lang="en-GB" smtClean="0"/>
              <a:t>3</a:t>
            </a:fld>
            <a:endParaRPr lang="en-GB" dirty="0"/>
          </a:p>
        </p:txBody>
      </p:sp>
    </p:spTree>
    <p:extLst>
      <p:ext uri="{BB962C8B-B14F-4D97-AF65-F5344CB8AC3E}">
        <p14:creationId xmlns:p14="http://schemas.microsoft.com/office/powerpoint/2010/main" val="3186444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Speaker</a:t>
            </a:r>
            <a:r>
              <a:rPr lang="en-GB" b="1" baseline="0" dirty="0" smtClean="0"/>
              <a:t> Notes</a:t>
            </a:r>
            <a:endParaRPr lang="en-GB" b="1" dirty="0" smtClean="0"/>
          </a:p>
          <a:p>
            <a:pPr marL="171450" indent="-171450">
              <a:buFontTx/>
              <a:buChar char="-"/>
            </a:pPr>
            <a:r>
              <a:rPr lang="en-GB" dirty="0" smtClean="0"/>
              <a:t>.. Because it’s a big subject it’s been taken</a:t>
            </a:r>
            <a:r>
              <a:rPr lang="en-GB" baseline="0" dirty="0" smtClean="0"/>
              <a:t> in to bite size chunks. </a:t>
            </a:r>
          </a:p>
          <a:p>
            <a:pPr marL="171450" indent="-171450">
              <a:buFontTx/>
              <a:buChar char="-"/>
            </a:pPr>
            <a:r>
              <a:rPr lang="en-GB" baseline="0" dirty="0" smtClean="0"/>
              <a:t>Our first challenge is to build a picture of the commercial challenges facing 1 customer .. Building out what you’ve already started on this customer or a different one.</a:t>
            </a:r>
          </a:p>
          <a:p>
            <a:pPr marL="171450" indent="-171450">
              <a:buFontTx/>
              <a:buChar char="-"/>
            </a:pPr>
            <a:r>
              <a:rPr lang="en-GB" baseline="0" dirty="0" smtClean="0"/>
              <a:t>Let’s take look at what we’re trying to get to which will form the base of </a:t>
            </a:r>
            <a:endParaRPr lang="en-GB" dirty="0"/>
          </a:p>
        </p:txBody>
      </p:sp>
      <p:sp>
        <p:nvSpPr>
          <p:cNvPr id="4" name="Slide Number Placeholder 3"/>
          <p:cNvSpPr>
            <a:spLocks noGrp="1"/>
          </p:cNvSpPr>
          <p:nvPr>
            <p:ph type="sldNum" sz="quarter" idx="10"/>
          </p:nvPr>
        </p:nvSpPr>
        <p:spPr/>
        <p:txBody>
          <a:bodyPr/>
          <a:lstStyle/>
          <a:p>
            <a:fld id="{23F146FE-3129-4478-B95C-3FFAEADA7008}" type="slidenum">
              <a:rPr lang="en-GB" smtClean="0"/>
              <a:t>21</a:t>
            </a:fld>
            <a:endParaRPr lang="en-GB" dirty="0"/>
          </a:p>
        </p:txBody>
      </p:sp>
    </p:spTree>
    <p:extLst>
      <p:ext uri="{BB962C8B-B14F-4D97-AF65-F5344CB8AC3E}">
        <p14:creationId xmlns:p14="http://schemas.microsoft.com/office/powerpoint/2010/main" val="3897601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Speaker Notes: </a:t>
            </a:r>
            <a:endParaRPr lang="en-GB" b="1" dirty="0"/>
          </a:p>
        </p:txBody>
      </p:sp>
      <p:sp>
        <p:nvSpPr>
          <p:cNvPr id="4" name="Slide Number Placeholder 3"/>
          <p:cNvSpPr>
            <a:spLocks noGrp="1"/>
          </p:cNvSpPr>
          <p:nvPr>
            <p:ph type="sldNum" sz="quarter" idx="10"/>
          </p:nvPr>
        </p:nvSpPr>
        <p:spPr/>
        <p:txBody>
          <a:bodyPr/>
          <a:lstStyle/>
          <a:p>
            <a:fld id="{23F146FE-3129-4478-B95C-3FFAEADA7008}" type="slidenum">
              <a:rPr lang="en-GB" smtClean="0"/>
              <a:t>22</a:t>
            </a:fld>
            <a:endParaRPr lang="en-GB" dirty="0"/>
          </a:p>
        </p:txBody>
      </p:sp>
    </p:spTree>
    <p:extLst>
      <p:ext uri="{BB962C8B-B14F-4D97-AF65-F5344CB8AC3E}">
        <p14:creationId xmlns:p14="http://schemas.microsoft.com/office/powerpoint/2010/main" val="3602400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Speaker Notes: </a:t>
            </a:r>
            <a:endParaRPr lang="en-GB" b="1" dirty="0"/>
          </a:p>
        </p:txBody>
      </p:sp>
      <p:sp>
        <p:nvSpPr>
          <p:cNvPr id="4" name="Slide Number Placeholder 3"/>
          <p:cNvSpPr>
            <a:spLocks noGrp="1"/>
          </p:cNvSpPr>
          <p:nvPr>
            <p:ph type="sldNum" sz="quarter" idx="10"/>
          </p:nvPr>
        </p:nvSpPr>
        <p:spPr/>
        <p:txBody>
          <a:bodyPr/>
          <a:lstStyle/>
          <a:p>
            <a:fld id="{23F146FE-3129-4478-B95C-3FFAEADA7008}" type="slidenum">
              <a:rPr lang="en-GB" smtClean="0"/>
              <a:t>23</a:t>
            </a:fld>
            <a:endParaRPr lang="en-GB" dirty="0"/>
          </a:p>
        </p:txBody>
      </p:sp>
    </p:spTree>
    <p:extLst>
      <p:ext uri="{BB962C8B-B14F-4D97-AF65-F5344CB8AC3E}">
        <p14:creationId xmlns:p14="http://schemas.microsoft.com/office/powerpoint/2010/main" val="1351043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Speaker Notes</a:t>
            </a:r>
          </a:p>
          <a:p>
            <a:r>
              <a:rPr lang="en-GB" dirty="0" smtClean="0"/>
              <a:t>- </a:t>
            </a:r>
            <a:endParaRPr lang="en-GB" dirty="0"/>
          </a:p>
        </p:txBody>
      </p:sp>
      <p:sp>
        <p:nvSpPr>
          <p:cNvPr id="4" name="Slide Number Placeholder 3"/>
          <p:cNvSpPr>
            <a:spLocks noGrp="1"/>
          </p:cNvSpPr>
          <p:nvPr>
            <p:ph type="sldNum" sz="quarter" idx="10"/>
          </p:nvPr>
        </p:nvSpPr>
        <p:spPr/>
        <p:txBody>
          <a:bodyPr/>
          <a:lstStyle/>
          <a:p>
            <a:fld id="{23F146FE-3129-4478-B95C-3FFAEADA7008}" type="slidenum">
              <a:rPr lang="en-GB" smtClean="0"/>
              <a:t>24</a:t>
            </a:fld>
            <a:endParaRPr lang="en-GB" dirty="0"/>
          </a:p>
        </p:txBody>
      </p:sp>
    </p:spTree>
    <p:extLst>
      <p:ext uri="{BB962C8B-B14F-4D97-AF65-F5344CB8AC3E}">
        <p14:creationId xmlns:p14="http://schemas.microsoft.com/office/powerpoint/2010/main" val="4051248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Speaker Notes: </a:t>
            </a:r>
          </a:p>
          <a:p>
            <a:pPr marL="171450" indent="-171450">
              <a:buFontTx/>
              <a:buChar char="-"/>
            </a:pPr>
            <a:r>
              <a:rPr lang="en-GB" b="0" dirty="0" smtClean="0"/>
              <a:t>Let’s do Step 1.</a:t>
            </a:r>
          </a:p>
          <a:p>
            <a:pPr marL="171450" indent="-171450">
              <a:buFontTx/>
              <a:buChar char="-"/>
            </a:pPr>
            <a:r>
              <a:rPr lang="en-GB" b="0" dirty="0" smtClean="0"/>
              <a:t>Buddy up</a:t>
            </a:r>
            <a:r>
              <a:rPr lang="en-GB" b="0" baseline="0" dirty="0" smtClean="0"/>
              <a:t> and work on it together for just c 5-10 mins using each other to check first thinking. C</a:t>
            </a:r>
            <a:r>
              <a:rPr lang="en-GB" b="0" dirty="0" smtClean="0"/>
              <a:t>apture what we know today about the</a:t>
            </a:r>
            <a:r>
              <a:rPr lang="en-GB" b="0" baseline="0" dirty="0" smtClean="0"/>
              <a:t> customer’s commercial challenges ….</a:t>
            </a:r>
          </a:p>
          <a:p>
            <a:pPr marL="171450" indent="-171450">
              <a:buFontTx/>
              <a:buChar char="-"/>
            </a:pPr>
            <a:r>
              <a:rPr lang="en-GB" b="1" baseline="0" dirty="0" smtClean="0"/>
              <a:t>OQ: </a:t>
            </a:r>
            <a:r>
              <a:rPr lang="en-GB" b="0" baseline="0" dirty="0" smtClean="0"/>
              <a:t>How have you got on? What’s difficult?</a:t>
            </a:r>
            <a:endParaRPr lang="en-GB" b="1" dirty="0"/>
          </a:p>
        </p:txBody>
      </p:sp>
      <p:sp>
        <p:nvSpPr>
          <p:cNvPr id="4" name="Slide Number Placeholder 3"/>
          <p:cNvSpPr>
            <a:spLocks noGrp="1"/>
          </p:cNvSpPr>
          <p:nvPr>
            <p:ph type="sldNum" sz="quarter" idx="10"/>
          </p:nvPr>
        </p:nvSpPr>
        <p:spPr/>
        <p:txBody>
          <a:bodyPr/>
          <a:lstStyle/>
          <a:p>
            <a:fld id="{23F146FE-3129-4478-B95C-3FFAEADA7008}" type="slidenum">
              <a:rPr lang="en-GB" smtClean="0"/>
              <a:t>25</a:t>
            </a:fld>
            <a:endParaRPr lang="en-GB" dirty="0"/>
          </a:p>
        </p:txBody>
      </p:sp>
    </p:spTree>
    <p:extLst>
      <p:ext uri="{BB962C8B-B14F-4D97-AF65-F5344CB8AC3E}">
        <p14:creationId xmlns:p14="http://schemas.microsoft.com/office/powerpoint/2010/main" val="170956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Speaker Notes</a:t>
            </a:r>
          </a:p>
          <a:p>
            <a:pPr marL="171450" indent="-171450">
              <a:buFontTx/>
              <a:buChar char="-"/>
            </a:pPr>
            <a:r>
              <a:rPr lang="en-GB" dirty="0" smtClean="0"/>
              <a:t>Preparing for Step 2 …</a:t>
            </a:r>
          </a:p>
          <a:p>
            <a:pPr marL="171450" indent="-171450">
              <a:buFontTx/>
              <a:buChar char="-"/>
            </a:pPr>
            <a:r>
              <a:rPr lang="en-GB" dirty="0" smtClean="0"/>
              <a:t>Brainstorm ideas about</a:t>
            </a:r>
            <a:r>
              <a:rPr lang="en-GB" baseline="0" dirty="0" smtClean="0"/>
              <a:t> where and how to expand our understanding using external sources…</a:t>
            </a:r>
          </a:p>
          <a:p>
            <a:pPr marL="171450" indent="-171450">
              <a:buFontTx/>
              <a:buChar char="-"/>
            </a:pPr>
            <a:r>
              <a:rPr lang="en-GB" baseline="0" dirty="0" smtClean="0"/>
              <a:t>Get someone to capture and share them after the session.</a:t>
            </a:r>
          </a:p>
          <a:p>
            <a:pPr marL="171450" indent="-171450">
              <a:buFontTx/>
              <a:buChar char="-"/>
            </a:pPr>
            <a:r>
              <a:rPr lang="en-GB" baseline="0" dirty="0" smtClean="0"/>
              <a:t>Give me 2 actions each you are committed to completing.</a:t>
            </a:r>
            <a:endParaRPr lang="en-GB" dirty="0"/>
          </a:p>
        </p:txBody>
      </p:sp>
      <p:sp>
        <p:nvSpPr>
          <p:cNvPr id="4" name="Slide Number Placeholder 3"/>
          <p:cNvSpPr>
            <a:spLocks noGrp="1"/>
          </p:cNvSpPr>
          <p:nvPr>
            <p:ph type="sldNum" sz="quarter" idx="10"/>
          </p:nvPr>
        </p:nvSpPr>
        <p:spPr/>
        <p:txBody>
          <a:bodyPr/>
          <a:lstStyle/>
          <a:p>
            <a:fld id="{23F146FE-3129-4478-B95C-3FFAEADA7008}" type="slidenum">
              <a:rPr lang="en-GB" smtClean="0"/>
              <a:t>26</a:t>
            </a:fld>
            <a:endParaRPr lang="en-GB" dirty="0"/>
          </a:p>
        </p:txBody>
      </p:sp>
    </p:spTree>
    <p:extLst>
      <p:ext uri="{BB962C8B-B14F-4D97-AF65-F5344CB8AC3E}">
        <p14:creationId xmlns:p14="http://schemas.microsoft.com/office/powerpoint/2010/main" val="774293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Speaker Notes</a:t>
            </a:r>
          </a:p>
          <a:p>
            <a:pPr marL="171450" indent="-171450">
              <a:buFontTx/>
              <a:buChar char="-"/>
            </a:pPr>
            <a:r>
              <a:rPr lang="en-GB" dirty="0" smtClean="0"/>
              <a:t>Preparing</a:t>
            </a:r>
            <a:r>
              <a:rPr lang="en-GB" baseline="0" dirty="0" smtClean="0"/>
              <a:t> for Step 4 ….</a:t>
            </a:r>
          </a:p>
          <a:p>
            <a:pPr marL="171450" indent="-171450">
              <a:buFontTx/>
              <a:buChar char="-"/>
            </a:pPr>
            <a:r>
              <a:rPr lang="en-GB" b="1" baseline="0" dirty="0" smtClean="0"/>
              <a:t>OQ: </a:t>
            </a:r>
            <a:r>
              <a:rPr lang="en-GB" baseline="0" dirty="0" smtClean="0"/>
              <a:t>Who would you want to talk to? Do we know them? Do we need an introduction and if so who could give you one?</a:t>
            </a:r>
          </a:p>
          <a:p>
            <a:pPr marL="171450" indent="-171450">
              <a:buFontTx/>
              <a:buChar char="-"/>
            </a:pPr>
            <a:r>
              <a:rPr lang="en-GB" b="1" dirty="0" smtClean="0"/>
              <a:t>OQ:</a:t>
            </a:r>
            <a:r>
              <a:rPr lang="en-GB" b="1" baseline="0" dirty="0" smtClean="0"/>
              <a:t> </a:t>
            </a:r>
            <a:r>
              <a:rPr lang="en-GB" baseline="0" dirty="0" smtClean="0"/>
              <a:t>If you only had 3 open questions to get that person talking, what would they be?</a:t>
            </a:r>
          </a:p>
          <a:p>
            <a:pPr marL="171450" indent="-171450">
              <a:buFontTx/>
              <a:buChar char="-"/>
            </a:pPr>
            <a:r>
              <a:rPr lang="en-GB" baseline="0" dirty="0" smtClean="0"/>
              <a:t>Remember that great questions warrant great listening!</a:t>
            </a:r>
            <a:endParaRPr lang="en-GB" dirty="0"/>
          </a:p>
        </p:txBody>
      </p:sp>
      <p:sp>
        <p:nvSpPr>
          <p:cNvPr id="4" name="Slide Number Placeholder 3"/>
          <p:cNvSpPr>
            <a:spLocks noGrp="1"/>
          </p:cNvSpPr>
          <p:nvPr>
            <p:ph type="sldNum" sz="quarter" idx="10"/>
          </p:nvPr>
        </p:nvSpPr>
        <p:spPr/>
        <p:txBody>
          <a:bodyPr/>
          <a:lstStyle/>
          <a:p>
            <a:fld id="{23F146FE-3129-4478-B95C-3FFAEADA7008}" type="slidenum">
              <a:rPr lang="en-GB" smtClean="0"/>
              <a:t>27</a:t>
            </a:fld>
            <a:endParaRPr lang="en-GB" dirty="0"/>
          </a:p>
        </p:txBody>
      </p:sp>
    </p:spTree>
    <p:extLst>
      <p:ext uri="{BB962C8B-B14F-4D97-AF65-F5344CB8AC3E}">
        <p14:creationId xmlns:p14="http://schemas.microsoft.com/office/powerpoint/2010/main" val="228458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Speaker Notes</a:t>
            </a:r>
          </a:p>
          <a:p>
            <a:r>
              <a:rPr lang="en-GB" dirty="0" smtClean="0"/>
              <a:t>-</a:t>
            </a:r>
            <a:r>
              <a:rPr lang="en-GB" baseline="0" dirty="0" smtClean="0"/>
              <a:t> We’re off …. Let’s agree the check in date to share with buddies and socialize.</a:t>
            </a:r>
            <a:endParaRPr lang="en-GB" dirty="0"/>
          </a:p>
        </p:txBody>
      </p:sp>
      <p:sp>
        <p:nvSpPr>
          <p:cNvPr id="4" name="Slide Number Placeholder 3"/>
          <p:cNvSpPr>
            <a:spLocks noGrp="1"/>
          </p:cNvSpPr>
          <p:nvPr>
            <p:ph type="sldNum" sz="quarter" idx="10"/>
          </p:nvPr>
        </p:nvSpPr>
        <p:spPr/>
        <p:txBody>
          <a:bodyPr/>
          <a:lstStyle/>
          <a:p>
            <a:fld id="{23F146FE-3129-4478-B95C-3FFAEADA7008}" type="slidenum">
              <a:rPr lang="en-GB" smtClean="0"/>
              <a:t>28</a:t>
            </a:fld>
            <a:endParaRPr lang="en-GB" dirty="0"/>
          </a:p>
        </p:txBody>
      </p:sp>
    </p:spTree>
    <p:extLst>
      <p:ext uri="{BB962C8B-B14F-4D97-AF65-F5344CB8AC3E}">
        <p14:creationId xmlns:p14="http://schemas.microsoft.com/office/powerpoint/2010/main" val="332330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Speaker Notes</a:t>
            </a:r>
          </a:p>
          <a:p>
            <a:pPr marL="166324" indent="-166324">
              <a:buFontTx/>
              <a:buChar char="-"/>
            </a:pPr>
            <a:r>
              <a:rPr lang="en-GB" dirty="0" smtClean="0"/>
              <a:t>Today</a:t>
            </a:r>
            <a:r>
              <a:rPr lang="en-GB" baseline="0" dirty="0" smtClean="0"/>
              <a:t> is </a:t>
            </a:r>
            <a:r>
              <a:rPr lang="en-GB" baseline="0" dirty="0" smtClean="0"/>
              <a:t>a building </a:t>
            </a:r>
            <a:r>
              <a:rPr lang="en-GB" baseline="0" dirty="0" smtClean="0"/>
              <a:t>block in our evolution from “good to great Customer Leadership” – focussing on Commercial Acumen</a:t>
            </a:r>
            <a:r>
              <a:rPr lang="en-GB" baseline="0" dirty="0" smtClean="0"/>
              <a:t>.</a:t>
            </a:r>
          </a:p>
          <a:p>
            <a:pPr marL="166324" marR="0" indent="-166324" algn="l" defTabSz="914400" rtl="0" eaLnBrk="1" fontAlgn="auto" latinLnBrk="0" hangingPunct="1">
              <a:lnSpc>
                <a:spcPct val="100000"/>
              </a:lnSpc>
              <a:spcBef>
                <a:spcPts val="0"/>
              </a:spcBef>
              <a:spcAft>
                <a:spcPts val="0"/>
              </a:spcAft>
              <a:buClrTx/>
              <a:buSzTx/>
              <a:buFontTx/>
              <a:buChar char="-"/>
              <a:tabLst/>
              <a:defRPr/>
            </a:pPr>
            <a:r>
              <a:rPr lang="en-GB" baseline="0" dirty="0" smtClean="0"/>
              <a:t>I asked you to watch the Commercial Acumen film but let’s watch it together as a refresher.</a:t>
            </a:r>
          </a:p>
          <a:p>
            <a:pPr marL="166324" indent="-166324">
              <a:buFontTx/>
              <a:buChar char="-"/>
            </a:pPr>
            <a:r>
              <a:rPr lang="en-GB" b="1" baseline="0" dirty="0" smtClean="0"/>
              <a:t>OQ: </a:t>
            </a:r>
            <a:r>
              <a:rPr lang="en-GB" baseline="0" dirty="0" smtClean="0"/>
              <a:t>Why do we as a team need to further develop our Commercial Acumen muscles?</a:t>
            </a:r>
          </a:p>
          <a:p>
            <a:pPr marL="0" indent="0">
              <a:buFontTx/>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3F146FE-3129-4478-B95C-3FFAEADA7008}" type="slidenum">
              <a:rPr lang="en-GB" smtClean="0"/>
              <a:t>6</a:t>
            </a:fld>
            <a:endParaRPr lang="en-GB" dirty="0"/>
          </a:p>
        </p:txBody>
      </p:sp>
    </p:spTree>
    <p:extLst>
      <p:ext uri="{BB962C8B-B14F-4D97-AF65-F5344CB8AC3E}">
        <p14:creationId xmlns:p14="http://schemas.microsoft.com/office/powerpoint/2010/main" val="359771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Speaker Notes</a:t>
            </a:r>
          </a:p>
          <a:p>
            <a:pPr marL="166324" indent="-166324">
              <a:buFontTx/>
              <a:buChar char="-"/>
            </a:pPr>
            <a:r>
              <a:rPr lang="en-GB" dirty="0" smtClean="0"/>
              <a:t>I</a:t>
            </a:r>
            <a:r>
              <a:rPr lang="en-GB" baseline="0" dirty="0" smtClean="0"/>
              <a:t> asked you to think about 1 customer and THEIR commercial challenges .. Let’s talk through your thoughts.</a:t>
            </a:r>
          </a:p>
          <a:p>
            <a:pPr marL="166324" indent="-166324">
              <a:buFontTx/>
              <a:buChar char="-"/>
            </a:pPr>
            <a:r>
              <a:rPr lang="en-GB" baseline="0" dirty="0" smtClean="0"/>
              <a:t>Get each team member to share e.g. 3 commercial tensions, ask them to post it note them and stick them on the wall under the headings of Growth, Efficiency and Engagement. Rapid fire – burst of activity.</a:t>
            </a:r>
          </a:p>
          <a:p>
            <a:pPr marL="166324" indent="-166324">
              <a:buFontTx/>
              <a:buChar char="-"/>
            </a:pPr>
            <a:r>
              <a:rPr lang="en-GB" b="1" baseline="0" dirty="0" smtClean="0"/>
              <a:t>Challenge: a) are these commercial challenges the customers? (not McCain’s) b) people’s views on whether it’s Growth, Efficiency or Engagement? </a:t>
            </a:r>
          </a:p>
          <a:p>
            <a:pPr marL="166324" indent="-166324">
              <a:buFontTx/>
              <a:buChar char="-"/>
            </a:pPr>
            <a:r>
              <a:rPr lang="en-GB" b="1" baseline="0" dirty="0" smtClean="0"/>
              <a:t>OQ</a:t>
            </a:r>
            <a:r>
              <a:rPr lang="en-GB" b="0" baseline="0" dirty="0" smtClean="0"/>
              <a:t>: Looking at what we have on the wall, what does this tell us about our understanding of our customers commercial challenges?</a:t>
            </a:r>
          </a:p>
          <a:p>
            <a:pPr marL="0" indent="0">
              <a:buFontTx/>
              <a:buNone/>
            </a:pPr>
            <a:endParaRPr lang="en-GB" b="0" baseline="0" dirty="0" smtClean="0"/>
          </a:p>
          <a:p>
            <a:pPr marL="166324" indent="-166324">
              <a:buFontTx/>
              <a:buChar char="-"/>
            </a:pPr>
            <a:endParaRPr lang="en-GB" dirty="0"/>
          </a:p>
        </p:txBody>
      </p:sp>
      <p:sp>
        <p:nvSpPr>
          <p:cNvPr id="4" name="Slide Number Placeholder 3"/>
          <p:cNvSpPr>
            <a:spLocks noGrp="1"/>
          </p:cNvSpPr>
          <p:nvPr>
            <p:ph type="sldNum" sz="quarter" idx="10"/>
          </p:nvPr>
        </p:nvSpPr>
        <p:spPr/>
        <p:txBody>
          <a:bodyPr/>
          <a:lstStyle/>
          <a:p>
            <a:fld id="{23F146FE-3129-4478-B95C-3FFAEADA7008}" type="slidenum">
              <a:rPr lang="en-GB" smtClean="0"/>
              <a:t>7</a:t>
            </a:fld>
            <a:endParaRPr lang="en-GB" dirty="0"/>
          </a:p>
        </p:txBody>
      </p:sp>
    </p:spTree>
    <p:extLst>
      <p:ext uri="{BB962C8B-B14F-4D97-AF65-F5344CB8AC3E}">
        <p14:creationId xmlns:p14="http://schemas.microsoft.com/office/powerpoint/2010/main" val="2363775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Speaker Notes</a:t>
            </a:r>
          </a:p>
          <a:p>
            <a:pPr marL="171450" indent="-171450">
              <a:buFontTx/>
              <a:buChar char="-"/>
            </a:pPr>
            <a:r>
              <a:rPr lang="en-GB" dirty="0" smtClean="0"/>
              <a:t>We</a:t>
            </a:r>
            <a:r>
              <a:rPr lang="en-GB" baseline="0" dirty="0" smtClean="0"/>
              <a:t> saw this in the film … </a:t>
            </a:r>
            <a:r>
              <a:rPr lang="en-GB" b="1" baseline="0" dirty="0" smtClean="0"/>
              <a:t>OQ: </a:t>
            </a:r>
            <a:r>
              <a:rPr lang="en-GB" baseline="0" dirty="0" smtClean="0"/>
              <a:t>most of the time, are we part of the 88% or the 24%? </a:t>
            </a:r>
          </a:p>
          <a:p>
            <a:pPr marL="171450" indent="-171450">
              <a:buFontTx/>
              <a:buChar char="-"/>
            </a:pPr>
            <a:r>
              <a:rPr lang="en-GB" b="1" baseline="0" dirty="0" smtClean="0"/>
              <a:t>OQ: </a:t>
            </a:r>
            <a:r>
              <a:rPr lang="en-GB" baseline="0" dirty="0" smtClean="0"/>
              <a:t>What happens when we are part of the 24%? How does it make you feel? How doe it make the customer feel?</a:t>
            </a:r>
          </a:p>
          <a:p>
            <a:pPr marL="171450" indent="-171450">
              <a:buFontTx/>
              <a:buChar char="-"/>
            </a:pPr>
            <a:r>
              <a:rPr lang="en-GB" b="1" baseline="0" dirty="0" smtClean="0"/>
              <a:t>CQ: </a:t>
            </a:r>
            <a:r>
              <a:rPr lang="en-GB" baseline="0" dirty="0" smtClean="0"/>
              <a:t>Is it in our DNA to have business, not product, conversations? If yes, challenge to validate and ask how we can step up even further.</a:t>
            </a:r>
            <a:endParaRPr lang="en-GB" dirty="0"/>
          </a:p>
        </p:txBody>
      </p:sp>
      <p:sp>
        <p:nvSpPr>
          <p:cNvPr id="4" name="Slide Number Placeholder 3"/>
          <p:cNvSpPr>
            <a:spLocks noGrp="1"/>
          </p:cNvSpPr>
          <p:nvPr>
            <p:ph type="sldNum" sz="quarter" idx="10"/>
          </p:nvPr>
        </p:nvSpPr>
        <p:spPr/>
        <p:txBody>
          <a:bodyPr/>
          <a:lstStyle/>
          <a:p>
            <a:fld id="{23F146FE-3129-4478-B95C-3FFAEADA7008}" type="slidenum">
              <a:rPr lang="en-GB" smtClean="0"/>
              <a:t>8</a:t>
            </a:fld>
            <a:endParaRPr lang="en-GB" dirty="0"/>
          </a:p>
        </p:txBody>
      </p:sp>
    </p:spTree>
    <p:extLst>
      <p:ext uri="{BB962C8B-B14F-4D97-AF65-F5344CB8AC3E}">
        <p14:creationId xmlns:p14="http://schemas.microsoft.com/office/powerpoint/2010/main" val="301226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Speaker Notes</a:t>
            </a:r>
          </a:p>
          <a:p>
            <a:pPr marL="171450" indent="-171450">
              <a:buFontTx/>
              <a:buChar char="-"/>
            </a:pPr>
            <a:r>
              <a:rPr lang="en-GB" dirty="0" smtClean="0"/>
              <a:t>In low growth macro environments, customers want help to unlock any growth they can access but it becomes easier to improve profits by managing their costs.</a:t>
            </a:r>
            <a:r>
              <a:rPr lang="en-GB" baseline="0" dirty="0" smtClean="0"/>
              <a:t> Think about the film and you saw some of the operating profits that our customers are achieving… they’re low. To get just $10k of operating profit if you are a Distributor or Retailer means generating a lot of revenue e.g. which is tough in the current environments .. Kroger $0.5m. Chains make a better margin and therefore need lower revenue BUT to get $10k in operating profit they’ll need to serve quite a few extra servings e.g. at an average check size of c $25 this can might mean up to c. 1,500 servings.</a:t>
            </a:r>
          </a:p>
          <a:p>
            <a:pPr marL="171450" indent="-171450">
              <a:buFontTx/>
              <a:buChar char="-"/>
            </a:pPr>
            <a:r>
              <a:rPr lang="en-GB" baseline="0" dirty="0" smtClean="0"/>
              <a:t>Customers want relevant help across all 3 of these areas – they are our “new currencies”.</a:t>
            </a:r>
          </a:p>
        </p:txBody>
      </p:sp>
      <p:sp>
        <p:nvSpPr>
          <p:cNvPr id="4" name="Slide Number Placeholder 3"/>
          <p:cNvSpPr>
            <a:spLocks noGrp="1"/>
          </p:cNvSpPr>
          <p:nvPr>
            <p:ph type="sldNum" sz="quarter" idx="10"/>
          </p:nvPr>
        </p:nvSpPr>
        <p:spPr/>
        <p:txBody>
          <a:bodyPr/>
          <a:lstStyle/>
          <a:p>
            <a:fld id="{23F146FE-3129-4478-B95C-3FFAEADA7008}" type="slidenum">
              <a:rPr lang="en-GB" smtClean="0"/>
              <a:t>9</a:t>
            </a:fld>
            <a:endParaRPr lang="en-GB" dirty="0"/>
          </a:p>
        </p:txBody>
      </p:sp>
    </p:spTree>
    <p:extLst>
      <p:ext uri="{BB962C8B-B14F-4D97-AF65-F5344CB8AC3E}">
        <p14:creationId xmlns:p14="http://schemas.microsoft.com/office/powerpoint/2010/main" val="8214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Speaker Notes</a:t>
            </a:r>
          </a:p>
          <a:p>
            <a:pPr marL="171450" indent="-171450">
              <a:buFontTx/>
              <a:buChar char="-"/>
            </a:pPr>
            <a:r>
              <a:rPr lang="en-GB" dirty="0" smtClean="0"/>
              <a:t>Whilst we may understand some of our customer’s commercial challenges – do</a:t>
            </a:r>
            <a:r>
              <a:rPr lang="en-GB" baseline="0" dirty="0" smtClean="0"/>
              <a:t> we understand the metrics/</a:t>
            </a:r>
            <a:r>
              <a:rPr lang="en-GB" baseline="0" dirty="0" err="1" smtClean="0"/>
              <a:t>kpi’s</a:t>
            </a:r>
            <a:r>
              <a:rPr lang="en-GB" baseline="0" dirty="0" smtClean="0"/>
              <a:t> that go along side these? The ones that they are trying to influence and do we talk THEIR language?</a:t>
            </a:r>
          </a:p>
          <a:p>
            <a:pPr marL="171450" indent="-171450">
              <a:buFontTx/>
              <a:buChar char="-"/>
            </a:pPr>
            <a:r>
              <a:rPr lang="en-GB" b="1" i="0" baseline="0" dirty="0" smtClean="0"/>
              <a:t>OQ: </a:t>
            </a:r>
            <a:r>
              <a:rPr lang="en-GB" baseline="0" dirty="0" smtClean="0"/>
              <a:t>Which metrics are your customers trying to positively influence against some of their commercial challenges?</a:t>
            </a:r>
          </a:p>
          <a:p>
            <a:pPr marL="171450" indent="-171450">
              <a:buFontTx/>
              <a:buChar char="-"/>
            </a:pPr>
            <a:r>
              <a:rPr lang="en-GB" baseline="0" dirty="0" smtClean="0"/>
              <a:t>Use the wall of Growth, Efficiency, Engagement post its as a reference point and choose a few to talk through.</a:t>
            </a:r>
          </a:p>
          <a:p>
            <a:pPr marL="0" indent="0">
              <a:buFontTx/>
              <a:buNone/>
            </a:pPr>
            <a:endParaRPr lang="en-GB" baseline="0" dirty="0" smtClean="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23F146FE-3129-4478-B95C-3FFAEADA7008}" type="slidenum">
              <a:rPr lang="en-GB" smtClean="0"/>
              <a:t>10</a:t>
            </a:fld>
            <a:endParaRPr lang="en-GB" dirty="0"/>
          </a:p>
        </p:txBody>
      </p:sp>
    </p:spTree>
    <p:extLst>
      <p:ext uri="{BB962C8B-B14F-4D97-AF65-F5344CB8AC3E}">
        <p14:creationId xmlns:p14="http://schemas.microsoft.com/office/powerpoint/2010/main" val="320710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Speaker Notes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smtClean="0">
                <a:latin typeface="Century Gothic" panose="020B0502020202020204" pitchFamily="34" charset="0"/>
              </a:rPr>
              <a:t>Developing commercial acumen is a mix of logic and magic built over time. In many instances the magic comes from being commercially confident and experienced which includes learning through errors of judgement about what to commercially say or do in specific situations.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smtClean="0">
                <a:latin typeface="Century Gothic" panose="020B0502020202020204" pitchFamily="34" charset="0"/>
              </a:rPr>
              <a:t>The</a:t>
            </a:r>
            <a:r>
              <a:rPr lang="en-GB" sz="1200" baseline="0" dirty="0" smtClean="0">
                <a:latin typeface="Century Gothic" panose="020B0502020202020204" pitchFamily="34" charset="0"/>
              </a:rPr>
              <a:t> logic is a combination of skills that need to be red threaded together so that we get the sum of the parts working together.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aseline="0" dirty="0" smtClean="0">
                <a:latin typeface="Century Gothic" panose="020B0502020202020204" pitchFamily="34" charset="0"/>
              </a:rPr>
              <a:t>Our initial focus is going to be on the logic.</a:t>
            </a:r>
            <a:endParaRPr lang="en-GB" sz="1200" dirty="0" smtClean="0">
              <a:latin typeface="Century Gothic" panose="020B05020202020202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smtClean="0">
              <a:latin typeface="Century Gothic" panose="020B0502020202020204" pitchFamily="34" charset="0"/>
            </a:endParaRPr>
          </a:p>
          <a:p>
            <a:endParaRPr lang="en-GB" dirty="0"/>
          </a:p>
        </p:txBody>
      </p:sp>
      <p:sp>
        <p:nvSpPr>
          <p:cNvPr id="4" name="Slide Number Placeholder 3"/>
          <p:cNvSpPr>
            <a:spLocks noGrp="1"/>
          </p:cNvSpPr>
          <p:nvPr>
            <p:ph type="sldNum" sz="quarter" idx="10"/>
          </p:nvPr>
        </p:nvSpPr>
        <p:spPr/>
        <p:txBody>
          <a:bodyPr/>
          <a:lstStyle/>
          <a:p>
            <a:fld id="{23F146FE-3129-4478-B95C-3FFAEADA7008}" type="slidenum">
              <a:rPr lang="en-GB" smtClean="0"/>
              <a:t>11</a:t>
            </a:fld>
            <a:endParaRPr lang="en-GB" dirty="0"/>
          </a:p>
        </p:txBody>
      </p:sp>
    </p:spTree>
    <p:extLst>
      <p:ext uri="{BB962C8B-B14F-4D97-AF65-F5344CB8AC3E}">
        <p14:creationId xmlns:p14="http://schemas.microsoft.com/office/powerpoint/2010/main" val="406770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Speaker</a:t>
            </a:r>
            <a:r>
              <a:rPr lang="en-GB" b="1" baseline="0" dirty="0" smtClean="0"/>
              <a:t> Notes</a:t>
            </a:r>
            <a:endParaRPr lang="en-GB" b="1" dirty="0" smtClean="0"/>
          </a:p>
          <a:p>
            <a:pPr marL="171450" indent="-171450">
              <a:buFontTx/>
              <a:buChar char="-"/>
            </a:pPr>
            <a:r>
              <a:rPr lang="en-GB" b="0" dirty="0" smtClean="0"/>
              <a:t>This is what we need to wire in</a:t>
            </a:r>
            <a:r>
              <a:rPr lang="en-GB" b="0" baseline="0" dirty="0" smtClean="0"/>
              <a:t> to our DNA...And we are having some smarter business conversations today.. Let’s take a look at a few examples ….</a:t>
            </a:r>
          </a:p>
          <a:p>
            <a:pPr marL="0" indent="0">
              <a:buFontTx/>
              <a:buNone/>
            </a:pPr>
            <a:endParaRPr lang="en-GB" b="0" dirty="0"/>
          </a:p>
        </p:txBody>
      </p:sp>
      <p:sp>
        <p:nvSpPr>
          <p:cNvPr id="4" name="Slide Number Placeholder 3"/>
          <p:cNvSpPr>
            <a:spLocks noGrp="1"/>
          </p:cNvSpPr>
          <p:nvPr>
            <p:ph type="sldNum" sz="quarter" idx="10"/>
          </p:nvPr>
        </p:nvSpPr>
        <p:spPr/>
        <p:txBody>
          <a:bodyPr/>
          <a:lstStyle/>
          <a:p>
            <a:fld id="{23F146FE-3129-4478-B95C-3FFAEADA7008}" type="slidenum">
              <a:rPr lang="en-GB" smtClean="0"/>
              <a:t>12</a:t>
            </a:fld>
            <a:endParaRPr lang="en-GB" dirty="0"/>
          </a:p>
        </p:txBody>
      </p:sp>
    </p:spTree>
    <p:extLst>
      <p:ext uri="{BB962C8B-B14F-4D97-AF65-F5344CB8AC3E}">
        <p14:creationId xmlns:p14="http://schemas.microsoft.com/office/powerpoint/2010/main" val="1759490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F146FE-3129-4478-B95C-3FFAEADA7008}" type="slidenum">
              <a:rPr lang="en-GB" smtClean="0"/>
              <a:t>13</a:t>
            </a:fld>
            <a:endParaRPr lang="en-GB" dirty="0"/>
          </a:p>
        </p:txBody>
      </p:sp>
    </p:spTree>
    <p:extLst>
      <p:ext uri="{BB962C8B-B14F-4D97-AF65-F5344CB8AC3E}">
        <p14:creationId xmlns:p14="http://schemas.microsoft.com/office/powerpoint/2010/main" val="3018650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E69007C-EAF4-4E9A-ACDE-E8AE4B441F9B}"/>
              </a:ext>
            </a:extLst>
          </p:cNvPr>
          <p:cNvSpPr/>
          <p:nvPr userDrawn="1"/>
        </p:nvSpPr>
        <p:spPr>
          <a:xfrm>
            <a:off x="0" y="4744105"/>
            <a:ext cx="9210776" cy="3993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p>
        </p:txBody>
      </p:sp>
      <p:sp>
        <p:nvSpPr>
          <p:cNvPr id="8" name="Rectangle 7"/>
          <p:cNvSpPr/>
          <p:nvPr userDrawn="1"/>
        </p:nvSpPr>
        <p:spPr>
          <a:xfrm>
            <a:off x="0" y="-41448"/>
            <a:ext cx="9210776" cy="4788000"/>
          </a:xfrm>
          <a:prstGeom prst="rect">
            <a:avLst/>
          </a:prstGeom>
          <a:solidFill>
            <a:srgbClr val="FF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solidFill>
                <a:srgbClr val="2897DA"/>
              </a:solidFill>
              <a:latin typeface="Raleway Regular" charset="0"/>
            </a:endParaRPr>
          </a:p>
        </p:txBody>
      </p:sp>
      <p:sp>
        <p:nvSpPr>
          <p:cNvPr id="2" name="Title 1"/>
          <p:cNvSpPr>
            <a:spLocks noGrp="1"/>
          </p:cNvSpPr>
          <p:nvPr>
            <p:ph type="ctrTitle"/>
          </p:nvPr>
        </p:nvSpPr>
        <p:spPr>
          <a:xfrm>
            <a:off x="539552" y="1994400"/>
            <a:ext cx="6858000" cy="648000"/>
          </a:xfrm>
          <a:prstGeom prst="rect">
            <a:avLst/>
          </a:prstGeom>
        </p:spPr>
        <p:txBody>
          <a:bodyPr anchor="ctr">
            <a:normAutofit/>
          </a:bodyPr>
          <a:lstStyle>
            <a:lvl1pPr algn="l">
              <a:defRPr sz="2800"/>
            </a:lvl1pPr>
          </a:lstStyle>
          <a:p>
            <a:r>
              <a:rPr lang="en-US" smtClean="0"/>
              <a:t>Click to edit Master title style</a:t>
            </a:r>
            <a:endParaRPr lang="en-GB" dirty="0"/>
          </a:p>
        </p:txBody>
      </p:sp>
      <p:sp>
        <p:nvSpPr>
          <p:cNvPr id="3" name="Subtitle 2"/>
          <p:cNvSpPr>
            <a:spLocks noGrp="1"/>
          </p:cNvSpPr>
          <p:nvPr>
            <p:ph type="subTitle" idx="1"/>
          </p:nvPr>
        </p:nvSpPr>
        <p:spPr>
          <a:xfrm>
            <a:off x="539552" y="2703600"/>
            <a:ext cx="6858000" cy="445889"/>
          </a:xfrm>
          <a:prstGeom prst="rect">
            <a:avLst/>
          </a:prstGeom>
        </p:spPr>
        <p:txBody>
          <a:bodyPr>
            <a:normAutofit/>
          </a:bodyPr>
          <a:lstStyle>
            <a:lvl1pPr marL="0" indent="0" algn="l">
              <a:buNone/>
              <a:defRPr sz="1800" b="1">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12" name="Picture 11"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6336" y="123478"/>
            <a:ext cx="1334980" cy="792088"/>
          </a:xfrm>
          <a:prstGeom prst="rect">
            <a:avLst/>
          </a:prstGeom>
        </p:spPr>
      </p:pic>
      <p:sp>
        <p:nvSpPr>
          <p:cNvPr id="7" name="Rectangle 6">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bg1"/>
                </a:solidFill>
                <a:latin typeface="Berlin Sans FB" panose="020E0602020502020306" pitchFamily="34" charset="0"/>
              </a:rPr>
              <a:t>#</a:t>
            </a:r>
            <a:r>
              <a:rPr lang="en-GB" sz="1400" b="0" i="0" dirty="0" smtClean="0">
                <a:solidFill>
                  <a:schemeClr val="bg1"/>
                </a:solidFill>
                <a:latin typeface="Berlin Sans FB" panose="020E0602020502020306" pitchFamily="34" charset="0"/>
                <a:sym typeface="Gill Sans" pitchFamily="-84" charset="0"/>
              </a:rPr>
              <a:t>BeMore</a:t>
            </a:r>
            <a:endParaRPr lang="en-GB" sz="1400" b="0" i="0" dirty="0">
              <a:solidFill>
                <a:schemeClr val="bg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30524617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3" name="Rectangle 12"/>
          <p:cNvSpPr/>
          <p:nvPr userDrawn="1"/>
        </p:nvSpPr>
        <p:spPr>
          <a:xfrm>
            <a:off x="-4353" y="4711847"/>
            <a:ext cx="9157425" cy="431553"/>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8" name="Rectangle 7"/>
          <p:cNvSpPr/>
          <p:nvPr userDrawn="1"/>
        </p:nvSpPr>
        <p:spPr>
          <a:xfrm>
            <a:off x="3275857" y="-1"/>
            <a:ext cx="5877215" cy="4721725"/>
          </a:xfrm>
          <a:prstGeom prst="rect">
            <a:avLst/>
          </a:prstGeom>
          <a:solidFill>
            <a:srgbClr val="FFE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6" name="Picture Placeholder 10"/>
          <p:cNvSpPr>
            <a:spLocks noGrp="1"/>
          </p:cNvSpPr>
          <p:nvPr>
            <p:ph type="pic" sz="quarter" idx="13"/>
          </p:nvPr>
        </p:nvSpPr>
        <p:spPr>
          <a:xfrm>
            <a:off x="-4352" y="-3"/>
            <a:ext cx="3280210" cy="4711849"/>
          </a:xfrm>
          <a:solidFill>
            <a:schemeClr val="bg1"/>
          </a:solidFill>
        </p:spPr>
        <p:txBody>
          <a:bodyPr>
            <a:normAutofit/>
          </a:bodyPr>
          <a:lstStyle>
            <a:lvl1pPr marL="0" indent="0">
              <a:buNone/>
              <a:defRPr sz="1000">
                <a:solidFill>
                  <a:schemeClr val="tx1"/>
                </a:solidFill>
              </a:defRPr>
            </a:lvl1pPr>
          </a:lstStyle>
          <a:p>
            <a:r>
              <a:rPr lang="en-US" smtClean="0"/>
              <a:t>Click icon to add picture</a:t>
            </a:r>
            <a:endParaRPr lang="en-GB" dirty="0"/>
          </a:p>
        </p:txBody>
      </p:sp>
      <p:sp>
        <p:nvSpPr>
          <p:cNvPr id="17" name="Content Placeholder 12"/>
          <p:cNvSpPr>
            <a:spLocks noGrp="1"/>
          </p:cNvSpPr>
          <p:nvPr>
            <p:ph sz="quarter" idx="11"/>
          </p:nvPr>
        </p:nvSpPr>
        <p:spPr>
          <a:xfrm>
            <a:off x="3419872" y="1059950"/>
            <a:ext cx="5472608" cy="3240385"/>
          </a:xfrm>
        </p:spPr>
        <p:txBody>
          <a:bodyPr/>
          <a:lstStyle>
            <a:lvl1pPr>
              <a:buClrTx/>
              <a:defRPr sz="1800">
                <a:solidFill>
                  <a:schemeClr val="tx1"/>
                </a:solidFill>
              </a:defRPr>
            </a:lvl1pPr>
            <a:lvl2pPr>
              <a:buClrTx/>
              <a:defRPr sz="1600">
                <a:solidFill>
                  <a:schemeClr val="tx1"/>
                </a:solidFill>
              </a:defRPr>
            </a:lvl2pPr>
            <a:lvl3pPr>
              <a:buClrTx/>
              <a:defRPr sz="1400">
                <a:solidFill>
                  <a:schemeClr val="tx1"/>
                </a:solidFill>
              </a:defRPr>
            </a:lvl3pPr>
            <a:lvl4pPr>
              <a:buClrTx/>
              <a:defRPr sz="1200">
                <a:solidFill>
                  <a:schemeClr val="tx1"/>
                </a:solidFill>
              </a:defRPr>
            </a:lvl4pPr>
            <a:lvl5pPr>
              <a:buClrTx/>
              <a:defRPr sz="10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9" name="Picture 18"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4474" y="174115"/>
            <a:ext cx="850014" cy="504341"/>
          </a:xfrm>
          <a:prstGeom prst="rect">
            <a:avLst/>
          </a:prstGeom>
        </p:spPr>
      </p:pic>
      <p:sp>
        <p:nvSpPr>
          <p:cNvPr id="2" name="Title 1"/>
          <p:cNvSpPr>
            <a:spLocks noGrp="1"/>
          </p:cNvSpPr>
          <p:nvPr>
            <p:ph type="title"/>
          </p:nvPr>
        </p:nvSpPr>
        <p:spPr>
          <a:xfrm>
            <a:off x="3419872" y="339502"/>
            <a:ext cx="4680000" cy="424904"/>
          </a:xfrm>
        </p:spPr>
        <p:txBody>
          <a:bodyPr/>
          <a:lstStyle/>
          <a:p>
            <a:r>
              <a:rPr lang="en-US" smtClean="0"/>
              <a:t>Click to edit Master title style</a:t>
            </a:r>
            <a:endParaRPr lang="en-GB" dirty="0"/>
          </a:p>
        </p:txBody>
      </p:sp>
      <p:sp>
        <p:nvSpPr>
          <p:cNvPr id="15" name="Rectangle 14">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bg1"/>
                </a:solidFill>
                <a:latin typeface="Berlin Sans FB" panose="020E0602020502020306" pitchFamily="34" charset="0"/>
              </a:rPr>
              <a:t>#</a:t>
            </a:r>
            <a:r>
              <a:rPr lang="en-GB" sz="1400" b="0" i="0" dirty="0" smtClean="0">
                <a:solidFill>
                  <a:schemeClr val="bg1"/>
                </a:solidFill>
                <a:latin typeface="Berlin Sans FB" panose="020E0602020502020306" pitchFamily="34" charset="0"/>
                <a:sym typeface="Gill Sans" pitchFamily="-84" charset="0"/>
              </a:rPr>
              <a:t>BeMore</a:t>
            </a:r>
            <a:endParaRPr lang="en-GB" sz="1400" b="0" i="0" dirty="0">
              <a:solidFill>
                <a:schemeClr val="bg1"/>
              </a:solidFill>
              <a:latin typeface="Berlin Sans FB" panose="020E0602020502020306" pitchFamily="34" charset="0"/>
              <a:sym typeface="Gill Sans" pitchFamily="-84" charset="0"/>
            </a:endParaRPr>
          </a:p>
        </p:txBody>
      </p:sp>
      <p:sp>
        <p:nvSpPr>
          <p:cNvPr id="3" name="Slide Number Placeholder 2"/>
          <p:cNvSpPr>
            <a:spLocks noGrp="1"/>
          </p:cNvSpPr>
          <p:nvPr>
            <p:ph type="sldNum" sz="quarter" idx="14"/>
          </p:nvPr>
        </p:nvSpPr>
        <p:spPr/>
        <p:txBody>
          <a:bodyPr/>
          <a:lstStyle/>
          <a:p>
            <a:fld id="{6BB11FA4-AA32-440F-A609-CB1FC3181D91}" type="slidenum">
              <a:rPr lang="en-GB" smtClean="0"/>
              <a:pPr/>
              <a:t>‹#›</a:t>
            </a:fld>
            <a:endParaRPr lang="en-GB"/>
          </a:p>
        </p:txBody>
      </p:sp>
    </p:spTree>
    <p:extLst>
      <p:ext uri="{BB962C8B-B14F-4D97-AF65-F5344CB8AC3E}">
        <p14:creationId xmlns:p14="http://schemas.microsoft.com/office/powerpoint/2010/main" val="41223898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Rectangle 4"/>
          <p:cNvSpPr/>
          <p:nvPr userDrawn="1"/>
        </p:nvSpPr>
        <p:spPr>
          <a:xfrm>
            <a:off x="-4353" y="-20538"/>
            <a:ext cx="9158400" cy="5148000"/>
          </a:xfrm>
          <a:prstGeom prst="rect">
            <a:avLst/>
          </a:prstGeom>
          <a:solidFill>
            <a:srgbClr val="FF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solidFill>
                <a:srgbClr val="2897DA"/>
              </a:solidFill>
              <a:latin typeface="Raleway Regular"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B66FF18-D669-4B24-A8FD-FBBD72D2CBCD}" type="slidenum">
              <a:rPr lang="en-GB" smtClean="0"/>
              <a:pPr/>
              <a:t>‹#›</a:t>
            </a:fld>
            <a:endParaRPr lang="en-GB"/>
          </a:p>
        </p:txBody>
      </p:sp>
      <p:sp>
        <p:nvSpPr>
          <p:cNvPr id="11" name="Content Placeholder 7"/>
          <p:cNvSpPr>
            <a:spLocks noGrp="1"/>
          </p:cNvSpPr>
          <p:nvPr>
            <p:ph sz="quarter" idx="11"/>
          </p:nvPr>
        </p:nvSpPr>
        <p:spPr>
          <a:xfrm>
            <a:off x="250825" y="987425"/>
            <a:ext cx="8641655" cy="3240088"/>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0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2" name="Picture 11"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5985" y="185894"/>
            <a:ext cx="764487" cy="453595"/>
          </a:xfrm>
          <a:prstGeom prst="rect">
            <a:avLst/>
          </a:prstGeom>
        </p:spPr>
      </p:pic>
      <p:sp>
        <p:nvSpPr>
          <p:cNvPr id="4" name="Title 3"/>
          <p:cNvSpPr>
            <a:spLocks noGrp="1"/>
          </p:cNvSpPr>
          <p:nvPr>
            <p:ph type="title"/>
          </p:nvPr>
        </p:nvSpPr>
        <p:spPr>
          <a:xfrm>
            <a:off x="251520" y="339502"/>
            <a:ext cx="7560000" cy="424904"/>
          </a:xfrm>
        </p:spPr>
        <p:txBody>
          <a:bodyPr/>
          <a:lstStyle/>
          <a:p>
            <a:r>
              <a:rPr lang="en-US" smtClean="0"/>
              <a:t>Click to edit Master title style</a:t>
            </a:r>
            <a:endParaRPr lang="en-GB" dirty="0"/>
          </a:p>
        </p:txBody>
      </p:sp>
      <p:sp>
        <p:nvSpPr>
          <p:cNvPr id="16" name="Rectangle 15"/>
          <p:cNvSpPr/>
          <p:nvPr userDrawn="1"/>
        </p:nvSpPr>
        <p:spPr>
          <a:xfrm>
            <a:off x="-4353" y="4711847"/>
            <a:ext cx="9157425" cy="431553"/>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bg1"/>
                </a:solidFill>
                <a:latin typeface="Berlin Sans FB" panose="020E0602020502020306" pitchFamily="34" charset="0"/>
              </a:rPr>
              <a:t>#</a:t>
            </a:r>
            <a:r>
              <a:rPr lang="en-GB" sz="1400" b="0" i="0" dirty="0" smtClean="0">
                <a:solidFill>
                  <a:schemeClr val="bg1"/>
                </a:solidFill>
                <a:latin typeface="Berlin Sans FB" panose="020E0602020502020306" pitchFamily="34" charset="0"/>
                <a:sym typeface="Gill Sans" pitchFamily="-84" charset="0"/>
              </a:rPr>
              <a:t>BeMore</a:t>
            </a:r>
            <a:endParaRPr lang="en-GB" sz="1400" b="0" i="0" dirty="0">
              <a:solidFill>
                <a:schemeClr val="bg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40871277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Rectangle 4"/>
          <p:cNvSpPr/>
          <p:nvPr userDrawn="1"/>
        </p:nvSpPr>
        <p:spPr>
          <a:xfrm>
            <a:off x="-4353" y="-20538"/>
            <a:ext cx="9158400" cy="5143500"/>
          </a:xfrm>
          <a:prstGeom prst="rect">
            <a:avLst/>
          </a:prstGeom>
          <a:solidFill>
            <a:srgbClr val="FF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solidFill>
                <a:srgbClr val="2897DA"/>
              </a:solidFill>
              <a:latin typeface="Raleway Regular" charset="0"/>
            </a:endParaRPr>
          </a:p>
        </p:txBody>
      </p:sp>
      <p:sp>
        <p:nvSpPr>
          <p:cNvPr id="9" name="Rectangle 8"/>
          <p:cNvSpPr/>
          <p:nvPr userDrawn="1"/>
        </p:nvSpPr>
        <p:spPr>
          <a:xfrm>
            <a:off x="-4353" y="4711847"/>
            <a:ext cx="9157425" cy="431553"/>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B66FF18-D669-4B24-A8FD-FBBD72D2CBCD}" type="slidenum">
              <a:rPr lang="en-GB" smtClean="0"/>
              <a:pPr/>
              <a:t>‹#›</a:t>
            </a:fld>
            <a:endParaRPr lang="en-GB"/>
          </a:p>
        </p:txBody>
      </p:sp>
      <p:pic>
        <p:nvPicPr>
          <p:cNvPr id="11" name="Picture 10"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6376" y="193086"/>
            <a:ext cx="974940" cy="578464"/>
          </a:xfrm>
          <a:prstGeom prst="rect">
            <a:avLst/>
          </a:prstGeom>
        </p:spPr>
      </p:pic>
      <p:sp>
        <p:nvSpPr>
          <p:cNvPr id="4" name="Title 3"/>
          <p:cNvSpPr>
            <a:spLocks noGrp="1"/>
          </p:cNvSpPr>
          <p:nvPr>
            <p:ph type="title"/>
          </p:nvPr>
        </p:nvSpPr>
        <p:spPr>
          <a:xfrm>
            <a:off x="251520" y="339502"/>
            <a:ext cx="7560000" cy="424904"/>
          </a:xfrm>
        </p:spPr>
        <p:txBody>
          <a:bodyPr/>
          <a:lstStyle/>
          <a:p>
            <a:r>
              <a:rPr lang="en-US" smtClean="0"/>
              <a:t>Click to edit Master title style</a:t>
            </a:r>
            <a:endParaRPr lang="en-GB" dirty="0"/>
          </a:p>
        </p:txBody>
      </p:sp>
      <p:sp>
        <p:nvSpPr>
          <p:cNvPr id="10" name="Rectangle 9">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bg1"/>
                </a:solidFill>
                <a:latin typeface="Berlin Sans FB" panose="020E0602020502020306" pitchFamily="34" charset="0"/>
              </a:rPr>
              <a:t>#</a:t>
            </a:r>
            <a:r>
              <a:rPr lang="en-GB" sz="1400" b="0" i="0" dirty="0" smtClean="0">
                <a:solidFill>
                  <a:schemeClr val="bg1"/>
                </a:solidFill>
                <a:latin typeface="Berlin Sans FB" panose="020E0602020502020306" pitchFamily="34" charset="0"/>
                <a:sym typeface="Gill Sans" pitchFamily="-84" charset="0"/>
              </a:rPr>
              <a:t>BeMore</a:t>
            </a:r>
            <a:endParaRPr lang="en-GB" sz="1400" b="0" i="0" dirty="0">
              <a:solidFill>
                <a:schemeClr val="bg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21091102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p:cNvSpPr/>
          <p:nvPr userDrawn="1"/>
        </p:nvSpPr>
        <p:spPr>
          <a:xfrm>
            <a:off x="-10973" y="-20538"/>
            <a:ext cx="9158400" cy="518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solidFill>
                <a:schemeClr val="bg1"/>
              </a:solidFill>
              <a:latin typeface="Raleway Regular" charset="0"/>
            </a:endParaRPr>
          </a:p>
        </p:txBody>
      </p:sp>
      <p:sp>
        <p:nvSpPr>
          <p:cNvPr id="11" name="Rectangle 10"/>
          <p:cNvSpPr/>
          <p:nvPr userDrawn="1"/>
        </p:nvSpPr>
        <p:spPr>
          <a:xfrm>
            <a:off x="-10973" y="4731909"/>
            <a:ext cx="9157425" cy="431553"/>
          </a:xfrm>
          <a:prstGeom prst="rect">
            <a:avLst/>
          </a:prstGeom>
          <a:solidFill>
            <a:schemeClr val="accent2"/>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GB" dirty="0">
              <a:solidFill>
                <a:schemeClr val="accent4"/>
              </a:solidFill>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4B66FF18-D669-4B24-A8FD-FBBD72D2CBCD}" type="slidenum">
              <a:rPr lang="en-GB" smtClean="0"/>
              <a:pPr/>
              <a:t>‹#›</a:t>
            </a:fld>
            <a:endParaRPr lang="en-GB"/>
          </a:p>
        </p:txBody>
      </p:sp>
      <p:pic>
        <p:nvPicPr>
          <p:cNvPr id="10" name="Picture 9"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6376" y="193086"/>
            <a:ext cx="974940" cy="578464"/>
          </a:xfrm>
          <a:prstGeom prst="rect">
            <a:avLst/>
          </a:prstGeom>
        </p:spPr>
      </p:pic>
      <p:sp>
        <p:nvSpPr>
          <p:cNvPr id="2" name="Title 1"/>
          <p:cNvSpPr>
            <a:spLocks noGrp="1"/>
          </p:cNvSpPr>
          <p:nvPr>
            <p:ph type="title"/>
          </p:nvPr>
        </p:nvSpPr>
        <p:spPr>
          <a:xfrm>
            <a:off x="251520" y="339502"/>
            <a:ext cx="7560000" cy="424904"/>
          </a:xfrm>
        </p:spPr>
        <p:txBody>
          <a:bodyPr/>
          <a:lstStyle>
            <a:lvl1pPr>
              <a:defRPr>
                <a:solidFill>
                  <a:schemeClr val="bg1"/>
                </a:solidFill>
              </a:defRPr>
            </a:lvl1pPr>
          </a:lstStyle>
          <a:p>
            <a:r>
              <a:rPr lang="en-US" smtClean="0"/>
              <a:t>Click to edit Master title style</a:t>
            </a:r>
            <a:endParaRPr lang="en-GB" dirty="0"/>
          </a:p>
        </p:txBody>
      </p:sp>
      <p:sp>
        <p:nvSpPr>
          <p:cNvPr id="12" name="Rectangle 11">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tx1"/>
                </a:solidFill>
                <a:latin typeface="Berlin Sans FB" panose="020E0602020502020306" pitchFamily="34" charset="0"/>
              </a:rPr>
              <a:t>#</a:t>
            </a:r>
            <a:r>
              <a:rPr lang="en-GB" sz="1400" b="0" i="0" dirty="0" smtClean="0">
                <a:solidFill>
                  <a:schemeClr val="tx1"/>
                </a:solidFill>
                <a:latin typeface="Berlin Sans FB" panose="020E0602020502020306" pitchFamily="34" charset="0"/>
                <a:sym typeface="Gill Sans" pitchFamily="-84" charset="0"/>
              </a:rPr>
              <a:t>BeMore</a:t>
            </a:r>
            <a:endParaRPr lang="en-GB" sz="1400" b="0" i="0" dirty="0">
              <a:solidFill>
                <a:schemeClr val="tx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40606433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16" name="Rectangle 15"/>
          <p:cNvSpPr/>
          <p:nvPr userDrawn="1"/>
        </p:nvSpPr>
        <p:spPr>
          <a:xfrm>
            <a:off x="-4353" y="4711847"/>
            <a:ext cx="9157425" cy="431553"/>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3" name="Text Placeholder 2"/>
          <p:cNvSpPr>
            <a:spLocks noGrp="1"/>
          </p:cNvSpPr>
          <p:nvPr>
            <p:ph type="body" idx="1"/>
          </p:nvPr>
        </p:nvSpPr>
        <p:spPr>
          <a:xfrm>
            <a:off x="251520" y="1156843"/>
            <a:ext cx="3868737" cy="619125"/>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1520" y="1775968"/>
            <a:ext cx="3868737" cy="2762250"/>
          </a:xfrm>
        </p:spPr>
        <p:txBody>
          <a:bodyPr/>
          <a:lstStyle>
            <a:lvl1pPr>
              <a:defRPr sz="1600"/>
            </a:lvl1pPr>
            <a:lvl2pPr marL="446088" indent="-177800">
              <a:defRPr sz="1600"/>
            </a:lvl2pPr>
            <a:lvl3pPr marL="628650" indent="-182563">
              <a:defRPr sz="1400"/>
            </a:lvl3pPr>
            <a:lvl4pPr marL="806450" indent="-177800">
              <a:defRPr sz="1200"/>
            </a:lvl4pPr>
            <a:lvl5pPr marL="984250" indent="-177800">
              <a:defRPr sz="1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788024" y="1156843"/>
            <a:ext cx="3887788" cy="619125"/>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3"/>
          <p:cNvSpPr>
            <a:spLocks noGrp="1"/>
          </p:cNvSpPr>
          <p:nvPr>
            <p:ph sz="half" idx="10"/>
          </p:nvPr>
        </p:nvSpPr>
        <p:spPr>
          <a:xfrm>
            <a:off x="4788023" y="1775968"/>
            <a:ext cx="3887789" cy="2762250"/>
          </a:xfrm>
        </p:spPr>
        <p:txBody>
          <a:bodyPr/>
          <a:lstStyle>
            <a:lvl1pPr>
              <a:defRPr sz="1600"/>
            </a:lvl1pPr>
            <a:lvl2pPr marL="446088" indent="-177800">
              <a:defRPr sz="1600"/>
            </a:lvl2pPr>
            <a:lvl3pPr marL="628650" indent="-182563">
              <a:defRPr sz="1400"/>
            </a:lvl3pPr>
            <a:lvl4pPr marL="806450" indent="-177800">
              <a:defRPr sz="1200"/>
            </a:lvl4pPr>
            <a:lvl5pPr marL="984250" indent="-177800">
              <a:defRPr sz="1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4" name="Picture 13"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4368" y="267803"/>
            <a:ext cx="902932" cy="535740"/>
          </a:xfrm>
          <a:prstGeom prst="rect">
            <a:avLst/>
          </a:prstGeom>
        </p:spPr>
      </p:pic>
      <p:sp>
        <p:nvSpPr>
          <p:cNvPr id="6" name="Slide Number Placeholder 5"/>
          <p:cNvSpPr>
            <a:spLocks noGrp="1"/>
          </p:cNvSpPr>
          <p:nvPr>
            <p:ph type="sldNum" sz="quarter" idx="11"/>
          </p:nvPr>
        </p:nvSpPr>
        <p:spPr/>
        <p:txBody>
          <a:bodyPr/>
          <a:lstStyle/>
          <a:p>
            <a:fld id="{6BB11FA4-AA32-440F-A609-CB1FC3181D91}" type="slidenum">
              <a:rPr lang="en-GB" smtClean="0"/>
              <a:pPr/>
              <a:t>‹#›</a:t>
            </a:fld>
            <a:endParaRPr lang="en-GB"/>
          </a:p>
        </p:txBody>
      </p:sp>
      <p:sp>
        <p:nvSpPr>
          <p:cNvPr id="7" name="Title 6"/>
          <p:cNvSpPr>
            <a:spLocks noGrp="1"/>
          </p:cNvSpPr>
          <p:nvPr>
            <p:ph type="title"/>
          </p:nvPr>
        </p:nvSpPr>
        <p:spPr>
          <a:xfrm>
            <a:off x="251520" y="339502"/>
            <a:ext cx="7560000" cy="424904"/>
          </a:xfrm>
        </p:spPr>
        <p:txBody>
          <a:bodyPr/>
          <a:lstStyle/>
          <a:p>
            <a:r>
              <a:rPr lang="en-US" smtClean="0"/>
              <a:t>Click to edit Master title style</a:t>
            </a:r>
            <a:endParaRPr lang="en-GB" dirty="0"/>
          </a:p>
        </p:txBody>
      </p:sp>
      <p:sp>
        <p:nvSpPr>
          <p:cNvPr id="17" name="Rectangle 16">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bg1"/>
                </a:solidFill>
                <a:latin typeface="Berlin Sans FB" panose="020E0602020502020306" pitchFamily="34" charset="0"/>
              </a:rPr>
              <a:t>#</a:t>
            </a:r>
            <a:r>
              <a:rPr lang="en-GB" sz="1400" b="0" i="0" dirty="0" smtClean="0">
                <a:solidFill>
                  <a:schemeClr val="bg1"/>
                </a:solidFill>
                <a:latin typeface="Berlin Sans FB" panose="020E0602020502020306" pitchFamily="34" charset="0"/>
                <a:sym typeface="Gill Sans" pitchFamily="-84" charset="0"/>
              </a:rPr>
              <a:t>BeMore</a:t>
            </a:r>
            <a:endParaRPr lang="en-GB" sz="1400" b="0" i="0" dirty="0">
              <a:solidFill>
                <a:schemeClr val="bg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17780360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13" name="Rectangle 12"/>
          <p:cNvSpPr/>
          <p:nvPr userDrawn="1"/>
        </p:nvSpPr>
        <p:spPr>
          <a:xfrm>
            <a:off x="-4353" y="4711847"/>
            <a:ext cx="9157425" cy="431553"/>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251520" y="987574"/>
            <a:ext cx="3960440" cy="3600400"/>
          </a:xfrm>
        </p:spPr>
        <p:txBody>
          <a:bodyPr/>
          <a:lstStyle>
            <a:lvl1pPr>
              <a:defRPr sz="1800"/>
            </a:lvl1pPr>
            <a:lvl2pPr marL="538163" indent="-269875">
              <a:defRPr sz="1600"/>
            </a:lvl2pPr>
            <a:lvl3pPr marL="806450" indent="-268288">
              <a:defRPr/>
            </a:lvl3pPr>
            <a:lvl4pPr marL="1076325" indent="-269875">
              <a:defRPr/>
            </a:lvl4pPr>
            <a:lvl5pPr marL="1254125" indent="-17780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0"/>
          </p:nvPr>
        </p:nvSpPr>
        <p:spPr>
          <a:xfrm>
            <a:off x="4788024" y="987574"/>
            <a:ext cx="3960440" cy="3600400"/>
          </a:xfrm>
        </p:spPr>
        <p:txBody>
          <a:bodyPr/>
          <a:lstStyle>
            <a:lvl1pPr>
              <a:defRPr sz="1800"/>
            </a:lvl1pPr>
            <a:lvl2pPr marL="538163" indent="-269875">
              <a:defRPr sz="1600"/>
            </a:lvl2pPr>
            <a:lvl3pPr marL="806450" indent="-268288">
              <a:defRPr/>
            </a:lvl3pPr>
            <a:lvl4pPr marL="1076325" indent="-269875">
              <a:defRPr/>
            </a:lvl4pPr>
            <a:lvl5pPr marL="1254125" indent="-17780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1" name="Picture 10"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4368" y="267803"/>
            <a:ext cx="902932" cy="535740"/>
          </a:xfrm>
          <a:prstGeom prst="rect">
            <a:avLst/>
          </a:prstGeom>
        </p:spPr>
      </p:pic>
      <p:sp>
        <p:nvSpPr>
          <p:cNvPr id="4" name="Slide Number Placeholder 3"/>
          <p:cNvSpPr>
            <a:spLocks noGrp="1"/>
          </p:cNvSpPr>
          <p:nvPr>
            <p:ph type="sldNum" sz="quarter" idx="11"/>
          </p:nvPr>
        </p:nvSpPr>
        <p:spPr/>
        <p:txBody>
          <a:bodyPr/>
          <a:lstStyle/>
          <a:p>
            <a:fld id="{6BB11FA4-AA32-440F-A609-CB1FC3181D91}" type="slidenum">
              <a:rPr lang="en-GB" smtClean="0"/>
              <a:pPr/>
              <a:t>‹#›</a:t>
            </a:fld>
            <a:endParaRPr lang="en-GB"/>
          </a:p>
        </p:txBody>
      </p:sp>
      <p:sp>
        <p:nvSpPr>
          <p:cNvPr id="5" name="Title 4"/>
          <p:cNvSpPr>
            <a:spLocks noGrp="1"/>
          </p:cNvSpPr>
          <p:nvPr>
            <p:ph type="title"/>
          </p:nvPr>
        </p:nvSpPr>
        <p:spPr>
          <a:xfrm>
            <a:off x="251520" y="339502"/>
            <a:ext cx="7886700" cy="424904"/>
          </a:xfrm>
        </p:spPr>
        <p:txBody>
          <a:bodyPr/>
          <a:lstStyle/>
          <a:p>
            <a:r>
              <a:rPr lang="en-US" smtClean="0"/>
              <a:t>Click to edit Master title style</a:t>
            </a:r>
            <a:endParaRPr lang="en-GB" dirty="0"/>
          </a:p>
        </p:txBody>
      </p:sp>
      <p:sp>
        <p:nvSpPr>
          <p:cNvPr id="14" name="Rectangle 13">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bg1"/>
                </a:solidFill>
                <a:latin typeface="Berlin Sans FB" panose="020E0602020502020306" pitchFamily="34" charset="0"/>
              </a:rPr>
              <a:t>#</a:t>
            </a:r>
            <a:r>
              <a:rPr lang="en-GB" sz="1400" b="0" i="0" dirty="0" smtClean="0">
                <a:solidFill>
                  <a:schemeClr val="bg1"/>
                </a:solidFill>
                <a:latin typeface="Berlin Sans FB" panose="020E0602020502020306" pitchFamily="34" charset="0"/>
                <a:sym typeface="Gill Sans" pitchFamily="-84" charset="0"/>
              </a:rPr>
              <a:t>BeMore</a:t>
            </a:r>
            <a:endParaRPr lang="en-GB" sz="1400" b="0" i="0" dirty="0">
              <a:solidFill>
                <a:schemeClr val="bg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27035299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9" name="Rectangle 8"/>
          <p:cNvSpPr/>
          <p:nvPr userDrawn="1"/>
        </p:nvSpPr>
        <p:spPr>
          <a:xfrm>
            <a:off x="-4353" y="-1201"/>
            <a:ext cx="9158400" cy="5144701"/>
          </a:xfrm>
          <a:prstGeom prst="rect">
            <a:avLst/>
          </a:prstGeom>
          <a:solidFill>
            <a:srgbClr val="FF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solidFill>
                <a:srgbClr val="2897DA"/>
              </a:solidFill>
              <a:latin typeface="Raleway Regular" charset="0"/>
            </a:endParaRPr>
          </a:p>
        </p:txBody>
      </p:sp>
      <p:sp>
        <p:nvSpPr>
          <p:cNvPr id="10" name="Rectangle 9"/>
          <p:cNvSpPr/>
          <p:nvPr userDrawn="1"/>
        </p:nvSpPr>
        <p:spPr>
          <a:xfrm>
            <a:off x="-4353" y="4711847"/>
            <a:ext cx="9157425" cy="431553"/>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77101F3-D2BC-4091-B88A-FB172EF5D0D3}"/>
              </a:ext>
            </a:extLst>
          </p:cNvPr>
          <p:cNvSpPr/>
          <p:nvPr userDrawn="1"/>
        </p:nvSpPr>
        <p:spPr>
          <a:xfrm>
            <a:off x="3284710" y="1851670"/>
            <a:ext cx="2568332" cy="830997"/>
          </a:xfrm>
          <a:prstGeom prst="rect">
            <a:avLst/>
          </a:prstGeom>
        </p:spPr>
        <p:txBody>
          <a:bodyPr wrap="none">
            <a:spAutoFit/>
          </a:bodyPr>
          <a:lstStyle/>
          <a:p>
            <a:pPr lvl="0"/>
            <a:r>
              <a:rPr lang="en-GB" sz="4800" b="0" i="0" dirty="0" smtClean="0">
                <a:solidFill>
                  <a:schemeClr val="tx1"/>
                </a:solidFill>
                <a:latin typeface="Berlin Sans FB" panose="020E0602020502020306" pitchFamily="34" charset="0"/>
              </a:rPr>
              <a:t>#</a:t>
            </a:r>
            <a:r>
              <a:rPr lang="en-GB" sz="4800" b="0" i="0" dirty="0" smtClean="0">
                <a:solidFill>
                  <a:schemeClr val="tx1"/>
                </a:solidFill>
                <a:latin typeface="Berlin Sans FB" panose="020E0602020502020306" pitchFamily="34" charset="0"/>
                <a:sym typeface="Gill Sans" pitchFamily="-84" charset="0"/>
              </a:rPr>
              <a:t>BeMore</a:t>
            </a:r>
            <a:endParaRPr lang="en-GB" sz="4800" b="0" i="0" dirty="0">
              <a:solidFill>
                <a:schemeClr val="tx1"/>
              </a:solidFill>
              <a:latin typeface="Berlin Sans FB" panose="020E0602020502020306" pitchFamily="34" charset="0"/>
              <a:sym typeface="Gill Sans" pitchFamily="-84" charset="0"/>
            </a:endParaRPr>
          </a:p>
        </p:txBody>
      </p:sp>
      <p:sp>
        <p:nvSpPr>
          <p:cNvPr id="2" name="Slide Number Placeholder 1"/>
          <p:cNvSpPr>
            <a:spLocks noGrp="1"/>
          </p:cNvSpPr>
          <p:nvPr>
            <p:ph type="sldNum" sz="quarter" idx="10"/>
          </p:nvPr>
        </p:nvSpPr>
        <p:spPr/>
        <p:txBody>
          <a:bodyPr/>
          <a:lstStyle/>
          <a:p>
            <a:fld id="{6BB11FA4-AA32-440F-A609-CB1FC3181D91}" type="slidenum">
              <a:rPr lang="en-GB" smtClean="0"/>
              <a:pPr/>
              <a:t>‹#›</a:t>
            </a:fld>
            <a:endParaRPr lang="en-GB"/>
          </a:p>
        </p:txBody>
      </p:sp>
    </p:spTree>
    <p:extLst>
      <p:ext uri="{BB962C8B-B14F-4D97-AF65-F5344CB8AC3E}">
        <p14:creationId xmlns:p14="http://schemas.microsoft.com/office/powerpoint/2010/main" val="27724250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sp>
        <p:nvSpPr>
          <p:cNvPr id="4" name="Rectangle 3"/>
          <p:cNvSpPr/>
          <p:nvPr userDrawn="1"/>
        </p:nvSpPr>
        <p:spPr>
          <a:xfrm>
            <a:off x="-4353" y="-20538"/>
            <a:ext cx="9158400" cy="51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solidFill>
                <a:srgbClr val="2897DA"/>
              </a:solidFill>
              <a:latin typeface="Raleway Regular" charset="0"/>
            </a:endParaRPr>
          </a:p>
        </p:txBody>
      </p:sp>
      <p:sp>
        <p:nvSpPr>
          <p:cNvPr id="7" name="Rectangle 6"/>
          <p:cNvSpPr/>
          <p:nvPr userDrawn="1"/>
        </p:nvSpPr>
        <p:spPr>
          <a:xfrm>
            <a:off x="-4353" y="4732485"/>
            <a:ext cx="9157425" cy="431553"/>
          </a:xfrm>
          <a:prstGeom prst="rect">
            <a:avLst/>
          </a:prstGeom>
          <a:solidFill>
            <a:schemeClr val="accent2"/>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877101F3-D2BC-4091-B88A-FB172EF5D0D3}"/>
              </a:ext>
            </a:extLst>
          </p:cNvPr>
          <p:cNvSpPr/>
          <p:nvPr userDrawn="1"/>
        </p:nvSpPr>
        <p:spPr>
          <a:xfrm>
            <a:off x="3284710" y="1851670"/>
            <a:ext cx="2568332" cy="830997"/>
          </a:xfrm>
          <a:prstGeom prst="rect">
            <a:avLst/>
          </a:prstGeom>
        </p:spPr>
        <p:txBody>
          <a:bodyPr wrap="none">
            <a:spAutoFit/>
          </a:bodyPr>
          <a:lstStyle/>
          <a:p>
            <a:pPr lvl="0"/>
            <a:r>
              <a:rPr lang="en-GB" sz="4800" b="0" i="0" dirty="0" smtClean="0">
                <a:solidFill>
                  <a:schemeClr val="bg1"/>
                </a:solidFill>
                <a:latin typeface="Berlin Sans FB" panose="020E0602020502020306" pitchFamily="34" charset="0"/>
              </a:rPr>
              <a:t>#</a:t>
            </a:r>
            <a:r>
              <a:rPr lang="en-GB" sz="4800" b="0" i="0" dirty="0" smtClean="0">
                <a:solidFill>
                  <a:schemeClr val="bg1"/>
                </a:solidFill>
                <a:latin typeface="Berlin Sans FB" panose="020E0602020502020306" pitchFamily="34" charset="0"/>
                <a:sym typeface="Gill Sans" pitchFamily="-84" charset="0"/>
              </a:rPr>
              <a:t>BeMore</a:t>
            </a:r>
            <a:endParaRPr lang="en-GB" sz="4800" b="0" i="0" dirty="0">
              <a:solidFill>
                <a:schemeClr val="bg1"/>
              </a:solidFill>
              <a:latin typeface="Berlin Sans FB" panose="020E0602020502020306" pitchFamily="34" charset="0"/>
              <a:sym typeface="Gill Sans" pitchFamily="-84" charset="0"/>
            </a:endParaRPr>
          </a:p>
        </p:txBody>
      </p:sp>
      <p:sp>
        <p:nvSpPr>
          <p:cNvPr id="2" name="Slide Number Placeholder 1"/>
          <p:cNvSpPr>
            <a:spLocks noGrp="1"/>
          </p:cNvSpPr>
          <p:nvPr>
            <p:ph type="sldNum" sz="quarter" idx="10"/>
          </p:nvPr>
        </p:nvSpPr>
        <p:spPr/>
        <p:txBody>
          <a:bodyPr/>
          <a:lstStyle>
            <a:lvl1pPr>
              <a:defRPr>
                <a:solidFill>
                  <a:schemeClr val="tx1"/>
                </a:solidFill>
              </a:defRPr>
            </a:lvl1pPr>
          </a:lstStyle>
          <a:p>
            <a:fld id="{6BB11FA4-AA32-440F-A609-CB1FC3181D91}" type="slidenum">
              <a:rPr lang="en-GB" smtClean="0"/>
              <a:pPr/>
              <a:t>‹#›</a:t>
            </a:fld>
            <a:endParaRPr lang="en-GB"/>
          </a:p>
        </p:txBody>
      </p:sp>
    </p:spTree>
    <p:extLst>
      <p:ext uri="{BB962C8B-B14F-4D97-AF65-F5344CB8AC3E}">
        <p14:creationId xmlns:p14="http://schemas.microsoft.com/office/powerpoint/2010/main" val="29153565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51520" y="123478"/>
            <a:ext cx="7848872" cy="576288"/>
          </a:xfrm>
          <a:prstGeom prst="rect">
            <a:avLst/>
          </a:prstGeom>
        </p:spPr>
        <p:txBody>
          <a:bodyPr vert="horz" lIns="0" tIns="0" rIns="0" bIns="0"/>
          <a:lstStyle>
            <a:lvl1pPr marL="0" indent="0">
              <a:buNone/>
              <a:defRPr sz="2400" b="1" baseline="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Title for slide can go in here</a:t>
            </a:r>
          </a:p>
        </p:txBody>
      </p:sp>
    </p:spTree>
    <p:extLst>
      <p:ext uri="{BB962C8B-B14F-4D97-AF65-F5344CB8AC3E}">
        <p14:creationId xmlns:p14="http://schemas.microsoft.com/office/powerpoint/2010/main" val="153291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Section 1">
    <p:spTree>
      <p:nvGrpSpPr>
        <p:cNvPr id="1" name=""/>
        <p:cNvGrpSpPr/>
        <p:nvPr/>
      </p:nvGrpSpPr>
      <p:grpSpPr>
        <a:xfrm>
          <a:off x="0" y="0"/>
          <a:ext cx="0" cy="0"/>
          <a:chOff x="0" y="0"/>
          <a:chExt cx="0" cy="0"/>
        </a:xfrm>
      </p:grpSpPr>
      <p:sp>
        <p:nvSpPr>
          <p:cNvPr id="31" name="Rectangle 30"/>
          <p:cNvSpPr/>
          <p:nvPr userDrawn="1"/>
        </p:nvSpPr>
        <p:spPr>
          <a:xfrm>
            <a:off x="-51644" y="-20538"/>
            <a:ext cx="9210776" cy="51693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solidFill>
                <a:srgbClr val="2897DA"/>
              </a:solidFill>
              <a:latin typeface="Raleway Regular" charset="0"/>
            </a:endParaRPr>
          </a:p>
        </p:txBody>
      </p:sp>
      <p:sp>
        <p:nvSpPr>
          <p:cNvPr id="71" name="Rectangle 70">
            <a:extLst>
              <a:ext uri="{FF2B5EF4-FFF2-40B4-BE49-F238E27FC236}">
                <a16:creationId xmlns:a16="http://schemas.microsoft.com/office/drawing/2014/main" id="{B3B4793E-F3F9-417F-8DCE-30764D0BA576}"/>
              </a:ext>
            </a:extLst>
          </p:cNvPr>
          <p:cNvSpPr/>
          <p:nvPr userDrawn="1"/>
        </p:nvSpPr>
        <p:spPr>
          <a:xfrm>
            <a:off x="-36512" y="4675950"/>
            <a:ext cx="9210776" cy="472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p>
        </p:txBody>
      </p:sp>
      <p:sp>
        <p:nvSpPr>
          <p:cNvPr id="94" name="Rectangle 93">
            <a:extLst>
              <a:ext uri="{FF2B5EF4-FFF2-40B4-BE49-F238E27FC236}">
                <a16:creationId xmlns:a16="http://schemas.microsoft.com/office/drawing/2014/main" id="{5E69007C-EAF4-4E9A-ACDE-E8AE4B441F9B}"/>
              </a:ext>
            </a:extLst>
          </p:cNvPr>
          <p:cNvSpPr/>
          <p:nvPr userDrawn="1"/>
        </p:nvSpPr>
        <p:spPr>
          <a:xfrm>
            <a:off x="-35566" y="4696204"/>
            <a:ext cx="9210776" cy="432379"/>
          </a:xfrm>
          <a:prstGeom prst="rect">
            <a:avLst/>
          </a:prstGeom>
          <a:solidFill>
            <a:srgbClr val="FEE000"/>
          </a:solidFill>
          <a:ln>
            <a:solidFill>
              <a:srgbClr val="FE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p>
        </p:txBody>
      </p:sp>
    </p:spTree>
    <p:extLst>
      <p:ext uri="{BB962C8B-B14F-4D97-AF65-F5344CB8AC3E}">
        <p14:creationId xmlns:p14="http://schemas.microsoft.com/office/powerpoint/2010/main" val="327208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Custom Layout">
    <p:spTree>
      <p:nvGrpSpPr>
        <p:cNvPr id="1" name=""/>
        <p:cNvGrpSpPr/>
        <p:nvPr/>
      </p:nvGrpSpPr>
      <p:grpSpPr>
        <a:xfrm>
          <a:off x="0" y="0"/>
          <a:ext cx="0" cy="0"/>
          <a:chOff x="0" y="0"/>
          <a:chExt cx="0" cy="0"/>
        </a:xfrm>
      </p:grpSpPr>
      <p:sp>
        <p:nvSpPr>
          <p:cNvPr id="5" name="Rectangle 4"/>
          <p:cNvSpPr/>
          <p:nvPr userDrawn="1"/>
        </p:nvSpPr>
        <p:spPr>
          <a:xfrm>
            <a:off x="0" y="4738596"/>
            <a:ext cx="9144000" cy="417278"/>
          </a:xfrm>
          <a:prstGeom prst="rect">
            <a:avLst/>
          </a:prstGeom>
          <a:solidFill>
            <a:srgbClr val="FFE100"/>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4" name="Rectangle 3"/>
          <p:cNvSpPr/>
          <p:nvPr userDrawn="1"/>
        </p:nvSpPr>
        <p:spPr>
          <a:xfrm>
            <a:off x="0" y="0"/>
            <a:ext cx="3131841" cy="4738596"/>
          </a:xfrm>
          <a:prstGeom prst="rect">
            <a:avLst/>
          </a:prstGeom>
          <a:solidFill>
            <a:srgbClr val="FFE100"/>
          </a:solidFill>
          <a:ln>
            <a:solidFill>
              <a:srgbClr val="FFE1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3122768" y="-1"/>
            <a:ext cx="6021232" cy="4752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8" name="Picture 7"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5985" y="185894"/>
            <a:ext cx="764487" cy="453595"/>
          </a:xfrm>
          <a:prstGeom prst="rect">
            <a:avLst/>
          </a:prstGeom>
        </p:spPr>
      </p:pic>
      <p:sp>
        <p:nvSpPr>
          <p:cNvPr id="10" name="Picture Placeholder 10"/>
          <p:cNvSpPr>
            <a:spLocks noGrp="1"/>
          </p:cNvSpPr>
          <p:nvPr>
            <p:ph type="pic" sz="quarter" idx="12"/>
          </p:nvPr>
        </p:nvSpPr>
        <p:spPr>
          <a:xfrm>
            <a:off x="425925" y="549729"/>
            <a:ext cx="2270919" cy="3528392"/>
          </a:xfrm>
        </p:spPr>
        <p:txBody>
          <a:bodyPr>
            <a:normAutofit/>
          </a:bodyPr>
          <a:lstStyle>
            <a:lvl1pPr marL="0" indent="0">
              <a:buNone/>
              <a:defRPr sz="1000"/>
            </a:lvl1pPr>
          </a:lstStyle>
          <a:p>
            <a:r>
              <a:rPr lang="en-US" smtClean="0"/>
              <a:t>Click icon to add picture</a:t>
            </a:r>
            <a:endParaRPr lang="en-GB" dirty="0"/>
          </a:p>
        </p:txBody>
      </p:sp>
      <p:sp>
        <p:nvSpPr>
          <p:cNvPr id="12" name="Content Placeholder 12"/>
          <p:cNvSpPr>
            <a:spLocks noGrp="1"/>
          </p:cNvSpPr>
          <p:nvPr>
            <p:ph sz="quarter" idx="11"/>
          </p:nvPr>
        </p:nvSpPr>
        <p:spPr>
          <a:xfrm>
            <a:off x="3261212" y="1068850"/>
            <a:ext cx="5559260" cy="3240385"/>
          </a:xfrm>
        </p:spPr>
        <p:txBody>
          <a:bodyPr/>
          <a:lstStyle>
            <a:lvl1pPr>
              <a:buClrTx/>
              <a:defRPr sz="1800">
                <a:solidFill>
                  <a:schemeClr val="bg1"/>
                </a:solidFill>
              </a:defRPr>
            </a:lvl1pPr>
            <a:lvl2pPr>
              <a:buClrTx/>
              <a:defRPr sz="1600">
                <a:solidFill>
                  <a:schemeClr val="bg1"/>
                </a:solidFill>
              </a:defRPr>
            </a:lvl2pPr>
            <a:lvl3pPr>
              <a:buClrTx/>
              <a:defRPr sz="1400">
                <a:solidFill>
                  <a:schemeClr val="bg1"/>
                </a:solidFill>
              </a:defRPr>
            </a:lvl3pPr>
            <a:lvl4pPr>
              <a:buClrTx/>
              <a:defRPr sz="1200">
                <a:solidFill>
                  <a:schemeClr val="bg1"/>
                </a:solidFill>
              </a:defRPr>
            </a:lvl4pPr>
            <a:lvl5pPr>
              <a:buClrTx/>
              <a:defRPr sz="1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3261212" y="339502"/>
            <a:ext cx="4680000" cy="424904"/>
          </a:xfrm>
        </p:spPr>
        <p:txBody>
          <a:bodyPr/>
          <a:lstStyle>
            <a:lvl1pPr>
              <a:defRPr>
                <a:solidFill>
                  <a:schemeClr val="bg1"/>
                </a:solidFill>
              </a:defRPr>
            </a:lvl1pPr>
          </a:lstStyle>
          <a:p>
            <a:r>
              <a:rPr lang="en-US" smtClean="0"/>
              <a:t>Click to edit Master title style</a:t>
            </a:r>
            <a:endParaRPr lang="en-GB" dirty="0"/>
          </a:p>
        </p:txBody>
      </p:sp>
      <p:sp>
        <p:nvSpPr>
          <p:cNvPr id="13" name="Rectangle 12">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tx1"/>
                </a:solidFill>
                <a:latin typeface="Berlin Sans FB" panose="020E0602020502020306" pitchFamily="34" charset="0"/>
              </a:rPr>
              <a:t>#</a:t>
            </a:r>
            <a:r>
              <a:rPr lang="en-GB" sz="1400" b="0" i="0" dirty="0" smtClean="0">
                <a:solidFill>
                  <a:schemeClr val="tx1"/>
                </a:solidFill>
                <a:latin typeface="Berlin Sans FB" panose="020E0602020502020306" pitchFamily="34" charset="0"/>
                <a:sym typeface="Gill Sans" pitchFamily="-84" charset="0"/>
              </a:rPr>
              <a:t>BeMore</a:t>
            </a:r>
            <a:endParaRPr lang="en-GB" sz="1400" b="0" i="0" dirty="0">
              <a:solidFill>
                <a:schemeClr val="tx1"/>
              </a:solidFill>
              <a:latin typeface="Berlin Sans FB" panose="020E0602020502020306" pitchFamily="34" charset="0"/>
              <a:sym typeface="Gill Sans" pitchFamily="-84" charset="0"/>
            </a:endParaRPr>
          </a:p>
        </p:txBody>
      </p:sp>
      <p:sp>
        <p:nvSpPr>
          <p:cNvPr id="11" name="Slide Number Placeholder 10"/>
          <p:cNvSpPr>
            <a:spLocks noGrp="1"/>
          </p:cNvSpPr>
          <p:nvPr>
            <p:ph type="sldNum" sz="quarter" idx="13"/>
          </p:nvPr>
        </p:nvSpPr>
        <p:spPr/>
        <p:txBody>
          <a:bodyPr/>
          <a:lstStyle>
            <a:lvl1pPr>
              <a:defRPr>
                <a:solidFill>
                  <a:schemeClr val="tx1"/>
                </a:solidFill>
              </a:defRPr>
            </a:lvl1pPr>
          </a:lstStyle>
          <a:p>
            <a:fld id="{6BB11FA4-AA32-440F-A609-CB1FC3181D91}" type="slidenum">
              <a:rPr lang="en-GB" smtClean="0"/>
              <a:pPr/>
              <a:t>‹#›</a:t>
            </a:fld>
            <a:endParaRPr lang="en-GB"/>
          </a:p>
        </p:txBody>
      </p:sp>
    </p:spTree>
    <p:extLst>
      <p:ext uri="{BB962C8B-B14F-4D97-AF65-F5344CB8AC3E}">
        <p14:creationId xmlns:p14="http://schemas.microsoft.com/office/powerpoint/2010/main" val="21504975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51520" y="123478"/>
            <a:ext cx="7848872" cy="576288"/>
          </a:xfrm>
          <a:prstGeom prst="rect">
            <a:avLst/>
          </a:prstGeom>
        </p:spPr>
        <p:txBody>
          <a:bodyPr vert="horz" lIns="0" tIns="0" rIns="0" bIns="0"/>
          <a:lstStyle>
            <a:lvl1pPr marL="0" indent="0">
              <a:buNone/>
              <a:defRPr sz="2400" b="1" baseline="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Title for slide can go in here</a:t>
            </a:r>
          </a:p>
        </p:txBody>
      </p:sp>
    </p:spTree>
    <p:extLst>
      <p:ext uri="{BB962C8B-B14F-4D97-AF65-F5344CB8AC3E}">
        <p14:creationId xmlns:p14="http://schemas.microsoft.com/office/powerpoint/2010/main" val="201593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_Custom Layout">
    <p:spTree>
      <p:nvGrpSpPr>
        <p:cNvPr id="1" name=""/>
        <p:cNvGrpSpPr/>
        <p:nvPr/>
      </p:nvGrpSpPr>
      <p:grpSpPr>
        <a:xfrm>
          <a:off x="0" y="0"/>
          <a:ext cx="0" cy="0"/>
          <a:chOff x="0" y="0"/>
          <a:chExt cx="0" cy="0"/>
        </a:xfrm>
      </p:grpSpPr>
      <p:sp>
        <p:nvSpPr>
          <p:cNvPr id="12" name="Rectangle 11"/>
          <p:cNvSpPr/>
          <p:nvPr userDrawn="1"/>
        </p:nvSpPr>
        <p:spPr>
          <a:xfrm>
            <a:off x="3692" y="-21804"/>
            <a:ext cx="3280210" cy="4733652"/>
          </a:xfrm>
          <a:prstGeom prst="rect">
            <a:avLst/>
          </a:prstGeom>
          <a:solidFill>
            <a:schemeClr val="tx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 name="Rectangle 7"/>
          <p:cNvSpPr/>
          <p:nvPr userDrawn="1"/>
        </p:nvSpPr>
        <p:spPr>
          <a:xfrm>
            <a:off x="3275857" y="-21804"/>
            <a:ext cx="5868000" cy="4752000"/>
          </a:xfrm>
          <a:prstGeom prst="rect">
            <a:avLst/>
          </a:prstGeom>
          <a:solidFill>
            <a:srgbClr val="FFE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9" name="Rectangle 8"/>
          <p:cNvSpPr/>
          <p:nvPr userDrawn="1"/>
        </p:nvSpPr>
        <p:spPr>
          <a:xfrm>
            <a:off x="3692" y="4711848"/>
            <a:ext cx="9144000" cy="431652"/>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14" name="Slide Number Placeholder 13"/>
          <p:cNvSpPr>
            <a:spLocks noGrp="1"/>
          </p:cNvSpPr>
          <p:nvPr>
            <p:ph type="sldNum" sz="quarter" idx="12"/>
          </p:nvPr>
        </p:nvSpPr>
        <p:spPr/>
        <p:txBody>
          <a:bodyPr/>
          <a:lstStyle>
            <a:lvl1pPr>
              <a:defRPr>
                <a:solidFill>
                  <a:schemeClr val="bg1"/>
                </a:solidFill>
              </a:defRPr>
            </a:lvl1pPr>
          </a:lstStyle>
          <a:p>
            <a:fld id="{4B66FF18-D669-4B24-A8FD-FBBD72D2CBCD}" type="slidenum">
              <a:rPr lang="en-GB" smtClean="0"/>
              <a:pPr/>
              <a:t>‹#›</a:t>
            </a:fld>
            <a:endParaRPr lang="en-GB"/>
          </a:p>
        </p:txBody>
      </p:sp>
      <p:sp>
        <p:nvSpPr>
          <p:cNvPr id="16" name="Picture Placeholder 10"/>
          <p:cNvSpPr>
            <a:spLocks noGrp="1"/>
          </p:cNvSpPr>
          <p:nvPr>
            <p:ph type="pic" sz="quarter" idx="13"/>
          </p:nvPr>
        </p:nvSpPr>
        <p:spPr>
          <a:xfrm>
            <a:off x="425925" y="549728"/>
            <a:ext cx="2270919" cy="3822221"/>
          </a:xfrm>
        </p:spPr>
        <p:txBody>
          <a:bodyPr>
            <a:normAutofit/>
          </a:bodyPr>
          <a:lstStyle>
            <a:lvl1pPr marL="0" indent="0">
              <a:buNone/>
              <a:defRPr sz="1000">
                <a:solidFill>
                  <a:schemeClr val="bg1"/>
                </a:solidFill>
              </a:defRPr>
            </a:lvl1pPr>
          </a:lstStyle>
          <a:p>
            <a:r>
              <a:rPr lang="en-US" smtClean="0"/>
              <a:t>Click icon to add picture</a:t>
            </a:r>
            <a:endParaRPr lang="en-GB" dirty="0"/>
          </a:p>
        </p:txBody>
      </p:sp>
      <p:sp>
        <p:nvSpPr>
          <p:cNvPr id="17" name="Content Placeholder 12"/>
          <p:cNvSpPr>
            <a:spLocks noGrp="1"/>
          </p:cNvSpPr>
          <p:nvPr>
            <p:ph sz="quarter" idx="11"/>
          </p:nvPr>
        </p:nvSpPr>
        <p:spPr>
          <a:xfrm>
            <a:off x="3419872" y="1059950"/>
            <a:ext cx="5472608" cy="3311999"/>
          </a:xfrm>
        </p:spPr>
        <p:txBody>
          <a:bodyPr/>
          <a:lstStyle>
            <a:lvl1pPr>
              <a:buClrTx/>
              <a:defRPr sz="1800">
                <a:solidFill>
                  <a:schemeClr val="tx1"/>
                </a:solidFill>
              </a:defRPr>
            </a:lvl1pPr>
            <a:lvl2pPr>
              <a:buClrTx/>
              <a:defRPr sz="1600">
                <a:solidFill>
                  <a:schemeClr val="tx1"/>
                </a:solidFill>
              </a:defRPr>
            </a:lvl2pPr>
            <a:lvl3pPr>
              <a:buClrTx/>
              <a:defRPr sz="1400">
                <a:solidFill>
                  <a:schemeClr val="tx1"/>
                </a:solidFill>
              </a:defRPr>
            </a:lvl3pPr>
            <a:lvl4pPr>
              <a:buClrTx/>
              <a:defRPr sz="1200">
                <a:solidFill>
                  <a:schemeClr val="tx1"/>
                </a:solidFill>
              </a:defRPr>
            </a:lvl4pPr>
            <a:lvl5pPr>
              <a:buClrTx/>
              <a:defRPr sz="10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9" name="Picture 18"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4474" y="174115"/>
            <a:ext cx="850014" cy="504341"/>
          </a:xfrm>
          <a:prstGeom prst="rect">
            <a:avLst/>
          </a:prstGeom>
        </p:spPr>
      </p:pic>
      <p:sp>
        <p:nvSpPr>
          <p:cNvPr id="2" name="Title 1"/>
          <p:cNvSpPr>
            <a:spLocks noGrp="1"/>
          </p:cNvSpPr>
          <p:nvPr>
            <p:ph type="title"/>
          </p:nvPr>
        </p:nvSpPr>
        <p:spPr>
          <a:xfrm>
            <a:off x="3419872" y="339502"/>
            <a:ext cx="4680000" cy="424904"/>
          </a:xfrm>
        </p:spPr>
        <p:txBody>
          <a:bodyPr/>
          <a:lstStyle>
            <a:lvl1pPr>
              <a:defRPr>
                <a:solidFill>
                  <a:schemeClr val="tx1"/>
                </a:solidFill>
              </a:defRPr>
            </a:lvl1pPr>
          </a:lstStyle>
          <a:p>
            <a:r>
              <a:rPr lang="en-US" smtClean="0"/>
              <a:t>Click to edit Master title style</a:t>
            </a:r>
            <a:endParaRPr lang="en-GB" dirty="0"/>
          </a:p>
        </p:txBody>
      </p:sp>
      <p:sp>
        <p:nvSpPr>
          <p:cNvPr id="13" name="Rectangle 12">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bg1"/>
                </a:solidFill>
                <a:latin typeface="Berlin Sans FB" panose="020E0602020502020306" pitchFamily="34" charset="0"/>
              </a:rPr>
              <a:t>#</a:t>
            </a:r>
            <a:r>
              <a:rPr lang="en-GB" sz="1400" b="0" i="0" dirty="0" smtClean="0">
                <a:solidFill>
                  <a:schemeClr val="bg1"/>
                </a:solidFill>
                <a:latin typeface="Berlin Sans FB" panose="020E0602020502020306" pitchFamily="34" charset="0"/>
                <a:sym typeface="Gill Sans" pitchFamily="-84" charset="0"/>
              </a:rPr>
              <a:t>BeMore</a:t>
            </a:r>
            <a:endParaRPr lang="en-GB" sz="1400" b="0" i="0" dirty="0">
              <a:solidFill>
                <a:schemeClr val="bg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25415037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_Custom Layout">
    <p:spTree>
      <p:nvGrpSpPr>
        <p:cNvPr id="1" name=""/>
        <p:cNvGrpSpPr/>
        <p:nvPr/>
      </p:nvGrpSpPr>
      <p:grpSpPr>
        <a:xfrm>
          <a:off x="0" y="0"/>
          <a:ext cx="0" cy="0"/>
          <a:chOff x="0" y="0"/>
          <a:chExt cx="0" cy="0"/>
        </a:xfrm>
      </p:grpSpPr>
      <p:sp>
        <p:nvSpPr>
          <p:cNvPr id="8" name="Rectangle 7"/>
          <p:cNvSpPr/>
          <p:nvPr userDrawn="1"/>
        </p:nvSpPr>
        <p:spPr>
          <a:xfrm>
            <a:off x="3275857" y="-1"/>
            <a:ext cx="5877215" cy="4711849"/>
          </a:xfrm>
          <a:prstGeom prst="rect">
            <a:avLst/>
          </a:prstGeom>
          <a:solidFill>
            <a:srgbClr val="FFE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9" name="Rectangle 8"/>
          <p:cNvSpPr/>
          <p:nvPr userDrawn="1"/>
        </p:nvSpPr>
        <p:spPr>
          <a:xfrm>
            <a:off x="1121" y="4711847"/>
            <a:ext cx="9144000" cy="431553"/>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11" name="Picture Placeholder 10"/>
          <p:cNvSpPr>
            <a:spLocks noGrp="1"/>
          </p:cNvSpPr>
          <p:nvPr>
            <p:ph type="pic" sz="quarter" idx="10"/>
          </p:nvPr>
        </p:nvSpPr>
        <p:spPr>
          <a:xfrm>
            <a:off x="-3175" y="0"/>
            <a:ext cx="3279775" cy="4711848"/>
          </a:xfrm>
        </p:spPr>
        <p:txBody>
          <a:bodyPr>
            <a:normAutofit/>
          </a:bodyPr>
          <a:lstStyle>
            <a:lvl1pPr>
              <a:defRPr sz="1000"/>
            </a:lvl1pPr>
          </a:lstStyle>
          <a:p>
            <a:r>
              <a:rPr lang="en-US" smtClean="0"/>
              <a:t>Click icon to add picture</a:t>
            </a:r>
            <a:endParaRPr lang="en-GB" dirty="0"/>
          </a:p>
        </p:txBody>
      </p:sp>
      <p:sp>
        <p:nvSpPr>
          <p:cNvPr id="13" name="Content Placeholder 12"/>
          <p:cNvSpPr>
            <a:spLocks noGrp="1"/>
          </p:cNvSpPr>
          <p:nvPr>
            <p:ph sz="quarter" idx="11"/>
          </p:nvPr>
        </p:nvSpPr>
        <p:spPr>
          <a:xfrm>
            <a:off x="3419872" y="1059950"/>
            <a:ext cx="5472608" cy="3240385"/>
          </a:xfrm>
        </p:spPr>
        <p:txBody>
          <a:bodyPr/>
          <a:lstStyle>
            <a:lvl1pPr>
              <a:buClrTx/>
              <a:defRPr sz="1800">
                <a:solidFill>
                  <a:schemeClr val="tx1"/>
                </a:solidFill>
              </a:defRPr>
            </a:lvl1pPr>
            <a:lvl2pPr>
              <a:buClrTx/>
              <a:defRPr sz="1600">
                <a:solidFill>
                  <a:schemeClr val="tx1"/>
                </a:solidFill>
              </a:defRPr>
            </a:lvl2pPr>
            <a:lvl3pPr>
              <a:buClrTx/>
              <a:defRPr sz="1400">
                <a:solidFill>
                  <a:schemeClr val="tx1"/>
                </a:solidFill>
              </a:defRPr>
            </a:lvl3pPr>
            <a:lvl4pPr>
              <a:buClrTx/>
              <a:defRPr sz="1200">
                <a:solidFill>
                  <a:schemeClr val="tx1"/>
                </a:solidFill>
              </a:defRPr>
            </a:lvl4pPr>
            <a:lvl5pPr>
              <a:buClrTx/>
              <a:defRPr sz="10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4474" y="174115"/>
            <a:ext cx="850014" cy="504341"/>
          </a:xfrm>
          <a:prstGeom prst="rect">
            <a:avLst/>
          </a:prstGeom>
        </p:spPr>
      </p:pic>
      <p:sp>
        <p:nvSpPr>
          <p:cNvPr id="4" name="Title 3"/>
          <p:cNvSpPr>
            <a:spLocks noGrp="1"/>
          </p:cNvSpPr>
          <p:nvPr>
            <p:ph type="title"/>
          </p:nvPr>
        </p:nvSpPr>
        <p:spPr>
          <a:xfrm>
            <a:off x="3419872" y="339502"/>
            <a:ext cx="4680000" cy="424904"/>
          </a:xfrm>
        </p:spPr>
        <p:txBody>
          <a:bodyPr/>
          <a:lstStyle/>
          <a:p>
            <a:r>
              <a:rPr lang="en-US" smtClean="0"/>
              <a:t>Click to edit Master title style</a:t>
            </a:r>
            <a:endParaRPr lang="en-GB" dirty="0"/>
          </a:p>
        </p:txBody>
      </p:sp>
      <p:sp>
        <p:nvSpPr>
          <p:cNvPr id="5" name="Slide Number Placeholder 4"/>
          <p:cNvSpPr>
            <a:spLocks noGrp="1"/>
          </p:cNvSpPr>
          <p:nvPr>
            <p:ph type="sldNum" sz="quarter" idx="12"/>
          </p:nvPr>
        </p:nvSpPr>
        <p:spPr/>
        <p:txBody>
          <a:bodyPr/>
          <a:lstStyle/>
          <a:p>
            <a:fld id="{6BB11FA4-AA32-440F-A609-CB1FC3181D91}" type="slidenum">
              <a:rPr lang="en-GB" smtClean="0"/>
              <a:pPr/>
              <a:t>‹#›</a:t>
            </a:fld>
            <a:endParaRPr lang="en-GB"/>
          </a:p>
        </p:txBody>
      </p:sp>
      <p:sp>
        <p:nvSpPr>
          <p:cNvPr id="12" name="Rectangle 11">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bg1"/>
                </a:solidFill>
                <a:latin typeface="Berlin Sans FB" panose="020E0602020502020306" pitchFamily="34" charset="0"/>
              </a:rPr>
              <a:t>#</a:t>
            </a:r>
            <a:r>
              <a:rPr lang="en-GB" sz="1400" b="0" i="0" dirty="0" smtClean="0">
                <a:solidFill>
                  <a:schemeClr val="bg1"/>
                </a:solidFill>
                <a:latin typeface="Berlin Sans FB" panose="020E0602020502020306" pitchFamily="34" charset="0"/>
                <a:sym typeface="Gill Sans" pitchFamily="-84" charset="0"/>
              </a:rPr>
              <a:t>BeMore</a:t>
            </a:r>
            <a:endParaRPr lang="en-GB" sz="1400" b="0" i="0" dirty="0">
              <a:solidFill>
                <a:schemeClr val="bg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3539302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4_Custom Layout">
    <p:spTree>
      <p:nvGrpSpPr>
        <p:cNvPr id="1" name=""/>
        <p:cNvGrpSpPr/>
        <p:nvPr/>
      </p:nvGrpSpPr>
      <p:grpSpPr>
        <a:xfrm>
          <a:off x="0" y="0"/>
          <a:ext cx="0" cy="0"/>
          <a:chOff x="0" y="0"/>
          <a:chExt cx="0" cy="0"/>
        </a:xfrm>
      </p:grpSpPr>
      <p:sp>
        <p:nvSpPr>
          <p:cNvPr id="4" name="Rectangle 3"/>
          <p:cNvSpPr/>
          <p:nvPr userDrawn="1"/>
        </p:nvSpPr>
        <p:spPr>
          <a:xfrm>
            <a:off x="0" y="-17199"/>
            <a:ext cx="9210776"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solidFill>
                <a:srgbClr val="2897DA"/>
              </a:solidFill>
              <a:latin typeface="Raleway Regular" charset="0"/>
            </a:endParaRPr>
          </a:p>
        </p:txBody>
      </p:sp>
      <p:sp>
        <p:nvSpPr>
          <p:cNvPr id="5" name="Rectangle 4">
            <a:extLst>
              <a:ext uri="{FF2B5EF4-FFF2-40B4-BE49-F238E27FC236}">
                <a16:creationId xmlns:a16="http://schemas.microsoft.com/office/drawing/2014/main" id="{5E69007C-EAF4-4E9A-ACDE-E8AE4B441F9B}"/>
              </a:ext>
            </a:extLst>
          </p:cNvPr>
          <p:cNvSpPr/>
          <p:nvPr userDrawn="1"/>
        </p:nvSpPr>
        <p:spPr>
          <a:xfrm>
            <a:off x="0" y="4704660"/>
            <a:ext cx="9210776" cy="432379"/>
          </a:xfrm>
          <a:prstGeom prst="rect">
            <a:avLst/>
          </a:prstGeom>
          <a:solidFill>
            <a:srgbClr val="FEE000"/>
          </a:solidFill>
          <a:ln>
            <a:solidFill>
              <a:srgbClr val="FE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p>
        </p:txBody>
      </p:sp>
      <p:sp>
        <p:nvSpPr>
          <p:cNvPr id="7" name="Title 6"/>
          <p:cNvSpPr>
            <a:spLocks noGrp="1"/>
          </p:cNvSpPr>
          <p:nvPr>
            <p:ph type="title"/>
          </p:nvPr>
        </p:nvSpPr>
        <p:spPr>
          <a:xfrm>
            <a:off x="251520" y="339502"/>
            <a:ext cx="8640960" cy="504000"/>
          </a:xfrm>
        </p:spPr>
        <p:txBody>
          <a:bodyPr>
            <a:normAutofit/>
          </a:bodyPr>
          <a:lstStyle>
            <a:lvl1pPr>
              <a:defRPr sz="1800">
                <a:solidFill>
                  <a:schemeClr val="bg1"/>
                </a:solidFill>
              </a:defRPr>
            </a:lvl1pPr>
          </a:lstStyle>
          <a:p>
            <a:r>
              <a:rPr lang="en-US" smtClean="0"/>
              <a:t>Click to edit Master title style</a:t>
            </a:r>
            <a:endParaRPr lang="en-GB" dirty="0"/>
          </a:p>
        </p:txBody>
      </p:sp>
      <p:sp>
        <p:nvSpPr>
          <p:cNvPr id="8" name="Content Placeholder 7"/>
          <p:cNvSpPr>
            <a:spLocks noGrp="1"/>
          </p:cNvSpPr>
          <p:nvPr>
            <p:ph sz="quarter" idx="11"/>
          </p:nvPr>
        </p:nvSpPr>
        <p:spPr>
          <a:xfrm>
            <a:off x="250825" y="987425"/>
            <a:ext cx="8641655" cy="3240088"/>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6BB11FA4-AA32-440F-A609-CB1FC3181D91}" type="slidenum">
              <a:rPr lang="en-GB" smtClean="0"/>
              <a:pPr/>
              <a:t>‹#›</a:t>
            </a:fld>
            <a:endParaRPr lang="en-GB"/>
          </a:p>
        </p:txBody>
      </p:sp>
      <p:sp>
        <p:nvSpPr>
          <p:cNvPr id="9" name="Rectangle 8">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tx1"/>
                </a:solidFill>
                <a:latin typeface="Berlin Sans FB" panose="020E0602020502020306" pitchFamily="34" charset="0"/>
              </a:rPr>
              <a:t>#</a:t>
            </a:r>
            <a:r>
              <a:rPr lang="en-GB" sz="1400" b="0" i="0" dirty="0" smtClean="0">
                <a:solidFill>
                  <a:schemeClr val="tx1"/>
                </a:solidFill>
                <a:latin typeface="Berlin Sans FB" panose="020E0602020502020306" pitchFamily="34" charset="0"/>
                <a:sym typeface="Gill Sans" pitchFamily="-84" charset="0"/>
              </a:rPr>
              <a:t>BeMore</a:t>
            </a:r>
            <a:endParaRPr lang="en-GB" sz="1400" b="0" i="0" dirty="0">
              <a:solidFill>
                <a:schemeClr val="tx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1583198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5_Custom Layout">
    <p:spTree>
      <p:nvGrpSpPr>
        <p:cNvPr id="1" name=""/>
        <p:cNvGrpSpPr/>
        <p:nvPr/>
      </p:nvGrpSpPr>
      <p:grpSpPr>
        <a:xfrm>
          <a:off x="0" y="0"/>
          <a:ext cx="0" cy="0"/>
          <a:chOff x="0" y="0"/>
          <a:chExt cx="0" cy="0"/>
        </a:xfrm>
      </p:grpSpPr>
      <p:sp>
        <p:nvSpPr>
          <p:cNvPr id="4" name="Rectangle 3"/>
          <p:cNvSpPr/>
          <p:nvPr userDrawn="1"/>
        </p:nvSpPr>
        <p:spPr>
          <a:xfrm>
            <a:off x="0" y="-17199"/>
            <a:ext cx="9144000" cy="5143500"/>
          </a:xfrm>
          <a:prstGeom prst="rect">
            <a:avLst/>
          </a:prstGeom>
          <a:solidFill>
            <a:srgbClr val="FF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solidFill>
                <a:srgbClr val="2897DA"/>
              </a:solidFill>
              <a:latin typeface="Raleway Regular" charset="0"/>
            </a:endParaRPr>
          </a:p>
        </p:txBody>
      </p:sp>
      <p:sp>
        <p:nvSpPr>
          <p:cNvPr id="5" name="Rectangle 4">
            <a:extLst>
              <a:ext uri="{FF2B5EF4-FFF2-40B4-BE49-F238E27FC236}">
                <a16:creationId xmlns:a16="http://schemas.microsoft.com/office/drawing/2014/main" id="{5E69007C-EAF4-4E9A-ACDE-E8AE4B441F9B}"/>
              </a:ext>
            </a:extLst>
          </p:cNvPr>
          <p:cNvSpPr/>
          <p:nvPr userDrawn="1"/>
        </p:nvSpPr>
        <p:spPr>
          <a:xfrm>
            <a:off x="0" y="4704660"/>
            <a:ext cx="9144000" cy="4323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p>
        </p:txBody>
      </p:sp>
      <p:sp>
        <p:nvSpPr>
          <p:cNvPr id="3" name="Slide Number Placeholder 2"/>
          <p:cNvSpPr>
            <a:spLocks noGrp="1"/>
          </p:cNvSpPr>
          <p:nvPr>
            <p:ph type="sldNum" sz="quarter" idx="10"/>
          </p:nvPr>
        </p:nvSpPr>
        <p:spPr/>
        <p:txBody>
          <a:bodyPr/>
          <a:lstStyle/>
          <a:p>
            <a:fld id="{4B66FF18-D669-4B24-A8FD-FBBD72D2CBCD}" type="slidenum">
              <a:rPr lang="en-GB" smtClean="0"/>
              <a:pPr/>
              <a:t>‹#›</a:t>
            </a:fld>
            <a:endParaRPr lang="en-GB"/>
          </a:p>
        </p:txBody>
      </p:sp>
      <p:sp>
        <p:nvSpPr>
          <p:cNvPr id="9" name="Title 6"/>
          <p:cNvSpPr>
            <a:spLocks noGrp="1"/>
          </p:cNvSpPr>
          <p:nvPr>
            <p:ph type="title"/>
          </p:nvPr>
        </p:nvSpPr>
        <p:spPr>
          <a:xfrm>
            <a:off x="251520" y="339502"/>
            <a:ext cx="8640960" cy="504000"/>
          </a:xfrm>
        </p:spPr>
        <p:txBody>
          <a:bodyPr>
            <a:normAutofit/>
          </a:bodyPr>
          <a:lstStyle>
            <a:lvl1pPr>
              <a:defRPr sz="2000">
                <a:solidFill>
                  <a:schemeClr val="tx1"/>
                </a:solidFill>
              </a:defRPr>
            </a:lvl1pPr>
          </a:lstStyle>
          <a:p>
            <a:r>
              <a:rPr lang="en-US" smtClean="0"/>
              <a:t>Click to edit Master title style</a:t>
            </a:r>
            <a:endParaRPr lang="en-GB" dirty="0"/>
          </a:p>
        </p:txBody>
      </p:sp>
      <p:sp>
        <p:nvSpPr>
          <p:cNvPr id="10" name="Content Placeholder 7"/>
          <p:cNvSpPr>
            <a:spLocks noGrp="1"/>
          </p:cNvSpPr>
          <p:nvPr>
            <p:ph sz="quarter" idx="11"/>
          </p:nvPr>
        </p:nvSpPr>
        <p:spPr>
          <a:xfrm>
            <a:off x="250825" y="987425"/>
            <a:ext cx="8641655" cy="3240088"/>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0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Rectangle 7">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bg1"/>
                </a:solidFill>
                <a:latin typeface="Berlin Sans FB" panose="020E0602020502020306" pitchFamily="34" charset="0"/>
              </a:rPr>
              <a:t>#</a:t>
            </a:r>
            <a:r>
              <a:rPr lang="en-GB" sz="1400" b="0" i="0" dirty="0" smtClean="0">
                <a:solidFill>
                  <a:schemeClr val="bg1"/>
                </a:solidFill>
                <a:latin typeface="Berlin Sans FB" panose="020E0602020502020306" pitchFamily="34" charset="0"/>
                <a:sym typeface="Gill Sans" pitchFamily="-84" charset="0"/>
              </a:rPr>
              <a:t>BeMore</a:t>
            </a:r>
            <a:endParaRPr lang="en-GB" sz="1400" b="0" i="0" dirty="0">
              <a:solidFill>
                <a:schemeClr val="bg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3722730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6_Custom Layout">
    <p:spTree>
      <p:nvGrpSpPr>
        <p:cNvPr id="1" name=""/>
        <p:cNvGrpSpPr/>
        <p:nvPr/>
      </p:nvGrpSpPr>
      <p:grpSpPr>
        <a:xfrm>
          <a:off x="0" y="0"/>
          <a:ext cx="0" cy="0"/>
          <a:chOff x="0" y="0"/>
          <a:chExt cx="0" cy="0"/>
        </a:xfrm>
      </p:grpSpPr>
      <p:sp>
        <p:nvSpPr>
          <p:cNvPr id="4" name="Rectangle 3"/>
          <p:cNvSpPr/>
          <p:nvPr userDrawn="1"/>
        </p:nvSpPr>
        <p:spPr>
          <a:xfrm>
            <a:off x="3064790" y="-12909"/>
            <a:ext cx="6079210" cy="4803998"/>
          </a:xfrm>
          <a:prstGeom prst="rect">
            <a:avLst/>
          </a:prstGeom>
          <a:solidFill>
            <a:srgbClr val="FFE100"/>
          </a:solidFill>
          <a:ln>
            <a:solidFill>
              <a:srgbClr val="FFE1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userDrawn="1"/>
        </p:nvSpPr>
        <p:spPr>
          <a:xfrm>
            <a:off x="-4138" y="4711847"/>
            <a:ext cx="9157210" cy="431553"/>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0"/>
          </p:nvPr>
        </p:nvSpPr>
        <p:spPr/>
        <p:txBody>
          <a:bodyPr/>
          <a:lstStyle/>
          <a:p>
            <a:fld id="{4B66FF18-D669-4B24-A8FD-FBBD72D2CBCD}" type="slidenum">
              <a:rPr lang="en-GB" smtClean="0"/>
              <a:pPr/>
              <a:t>‹#›</a:t>
            </a:fld>
            <a:endParaRPr lang="en-GB"/>
          </a:p>
        </p:txBody>
      </p:sp>
      <p:sp>
        <p:nvSpPr>
          <p:cNvPr id="5" name="Right Triangle 4"/>
          <p:cNvSpPr/>
          <p:nvPr userDrawn="1"/>
        </p:nvSpPr>
        <p:spPr>
          <a:xfrm>
            <a:off x="3491881" y="-12909"/>
            <a:ext cx="1879032" cy="4846387"/>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Rectangle 5"/>
          <p:cNvSpPr/>
          <p:nvPr userDrawn="1"/>
        </p:nvSpPr>
        <p:spPr>
          <a:xfrm>
            <a:off x="-4138" y="-12909"/>
            <a:ext cx="3501192" cy="47638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Content Placeholder 12"/>
          <p:cNvSpPr>
            <a:spLocks noGrp="1"/>
          </p:cNvSpPr>
          <p:nvPr>
            <p:ph sz="quarter" idx="11"/>
          </p:nvPr>
        </p:nvSpPr>
        <p:spPr>
          <a:xfrm>
            <a:off x="160241" y="1191585"/>
            <a:ext cx="3562036" cy="3240385"/>
          </a:xfrm>
        </p:spPr>
        <p:txBody>
          <a:bodyPr/>
          <a:lstStyle>
            <a:lvl1pPr>
              <a:buClrTx/>
              <a:defRPr sz="1800">
                <a:solidFill>
                  <a:schemeClr val="bg1"/>
                </a:solidFill>
              </a:defRPr>
            </a:lvl1pPr>
            <a:lvl2pPr marL="446088" indent="-177800">
              <a:buClrTx/>
              <a:defRPr sz="1600">
                <a:solidFill>
                  <a:schemeClr val="bg1"/>
                </a:solidFill>
              </a:defRPr>
            </a:lvl2pPr>
            <a:lvl3pPr marL="685800" indent="-147638">
              <a:buClrTx/>
              <a:defRPr sz="1400">
                <a:solidFill>
                  <a:schemeClr val="bg1"/>
                </a:solidFill>
              </a:defRPr>
            </a:lvl3pPr>
            <a:lvl4pPr marL="898525" indent="-182563">
              <a:buClrTx/>
              <a:defRPr sz="1200">
                <a:solidFill>
                  <a:schemeClr val="bg1"/>
                </a:solidFill>
              </a:defRPr>
            </a:lvl4pPr>
            <a:lvl5pPr marL="1076325" indent="-177800">
              <a:buClrTx/>
              <a:defRPr sz="1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Placeholder 12"/>
          <p:cNvSpPr>
            <a:spLocks noGrp="1"/>
          </p:cNvSpPr>
          <p:nvPr>
            <p:ph sz="quarter" idx="12"/>
          </p:nvPr>
        </p:nvSpPr>
        <p:spPr>
          <a:xfrm>
            <a:off x="5292080" y="1196327"/>
            <a:ext cx="3562036" cy="3240385"/>
          </a:xfrm>
        </p:spPr>
        <p:txBody>
          <a:bodyPr/>
          <a:lstStyle>
            <a:lvl1pPr>
              <a:buClrTx/>
              <a:defRPr sz="1800">
                <a:solidFill>
                  <a:schemeClr val="tx1"/>
                </a:solidFill>
              </a:defRPr>
            </a:lvl1pPr>
            <a:lvl2pPr marL="446088" indent="-177800">
              <a:buClrTx/>
              <a:defRPr sz="1600">
                <a:solidFill>
                  <a:schemeClr val="tx1"/>
                </a:solidFill>
              </a:defRPr>
            </a:lvl2pPr>
            <a:lvl3pPr marL="685800" indent="-147638">
              <a:buClrTx/>
              <a:defRPr sz="1400">
                <a:solidFill>
                  <a:schemeClr val="tx1"/>
                </a:solidFill>
              </a:defRPr>
            </a:lvl3pPr>
            <a:lvl4pPr marL="898525" indent="-182563">
              <a:buClrTx/>
              <a:defRPr sz="1200">
                <a:solidFill>
                  <a:schemeClr val="tx1"/>
                </a:solidFill>
              </a:defRPr>
            </a:lvl4pPr>
            <a:lvl5pPr marL="1076325" indent="-177800">
              <a:buClrTx/>
              <a:defRPr sz="10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itle 6"/>
          <p:cNvSpPr>
            <a:spLocks noGrp="1"/>
          </p:cNvSpPr>
          <p:nvPr>
            <p:ph type="title"/>
          </p:nvPr>
        </p:nvSpPr>
        <p:spPr>
          <a:xfrm>
            <a:off x="160241" y="339502"/>
            <a:ext cx="2880000" cy="424904"/>
          </a:xfrm>
        </p:spPr>
        <p:txBody>
          <a:bodyPr/>
          <a:lstStyle>
            <a:lvl1pPr>
              <a:defRPr>
                <a:solidFill>
                  <a:schemeClr val="bg1"/>
                </a:solidFill>
              </a:defRPr>
            </a:lvl1pPr>
          </a:lstStyle>
          <a:p>
            <a:r>
              <a:rPr lang="en-US" smtClean="0"/>
              <a:t>Click to edit Master title style</a:t>
            </a:r>
            <a:endParaRPr lang="en-GB" dirty="0"/>
          </a:p>
        </p:txBody>
      </p:sp>
      <p:sp>
        <p:nvSpPr>
          <p:cNvPr id="18" name="Text Placeholder 17"/>
          <p:cNvSpPr>
            <a:spLocks noGrp="1"/>
          </p:cNvSpPr>
          <p:nvPr>
            <p:ph type="body" sz="quarter" idx="13" hasCustomPrompt="1"/>
          </p:nvPr>
        </p:nvSpPr>
        <p:spPr>
          <a:xfrm>
            <a:off x="5292725" y="339725"/>
            <a:ext cx="3560763" cy="576263"/>
          </a:xfrm>
        </p:spPr>
        <p:txBody>
          <a:bodyPr>
            <a:noAutofit/>
          </a:bodyPr>
          <a:lstStyle>
            <a:lvl1pPr marL="0" indent="0">
              <a:buNone/>
              <a:defRPr sz="1800" b="1">
                <a:latin typeface="Century Gothic" panose="020B0502020202020204" pitchFamily="34" charset="0"/>
              </a:defRPr>
            </a:lvl1pPr>
          </a:lstStyle>
          <a:p>
            <a:pPr lvl="0"/>
            <a:r>
              <a:rPr lang="en-US" dirty="0" smtClean="0"/>
              <a:t>Click to edit Master title style</a:t>
            </a:r>
            <a:endParaRPr lang="en-GB" dirty="0"/>
          </a:p>
        </p:txBody>
      </p:sp>
      <p:sp>
        <p:nvSpPr>
          <p:cNvPr id="19" name="Rectangle 18">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bg1"/>
                </a:solidFill>
                <a:latin typeface="Berlin Sans FB" panose="020E0602020502020306" pitchFamily="34" charset="0"/>
              </a:rPr>
              <a:t>#</a:t>
            </a:r>
            <a:r>
              <a:rPr lang="en-GB" sz="1400" b="0" i="0" dirty="0" smtClean="0">
                <a:solidFill>
                  <a:schemeClr val="bg1"/>
                </a:solidFill>
                <a:latin typeface="Berlin Sans FB" panose="020E0602020502020306" pitchFamily="34" charset="0"/>
                <a:sym typeface="Gill Sans" pitchFamily="-84" charset="0"/>
              </a:rPr>
              <a:t>BeMore</a:t>
            </a:r>
            <a:endParaRPr lang="en-GB" sz="1400" b="0" i="0" dirty="0">
              <a:solidFill>
                <a:schemeClr val="bg1"/>
              </a:solidFill>
              <a:latin typeface="Berlin Sans FB" panose="020E0602020502020306" pitchFamily="34" charset="0"/>
              <a:sym typeface="Gill Sans" pitchFamily="-84" charset="0"/>
            </a:endParaRPr>
          </a:p>
        </p:txBody>
      </p:sp>
    </p:spTree>
    <p:extLst>
      <p:ext uri="{BB962C8B-B14F-4D97-AF65-F5344CB8AC3E}">
        <p14:creationId xmlns:p14="http://schemas.microsoft.com/office/powerpoint/2010/main" val="2199881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7_Custom Layout">
    <p:spTree>
      <p:nvGrpSpPr>
        <p:cNvPr id="1" name=""/>
        <p:cNvGrpSpPr/>
        <p:nvPr/>
      </p:nvGrpSpPr>
      <p:grpSpPr>
        <a:xfrm>
          <a:off x="0" y="0"/>
          <a:ext cx="0" cy="0"/>
          <a:chOff x="0" y="0"/>
          <a:chExt cx="0" cy="0"/>
        </a:xfrm>
      </p:grpSpPr>
      <p:sp>
        <p:nvSpPr>
          <p:cNvPr id="4" name="Rectangle 3"/>
          <p:cNvSpPr/>
          <p:nvPr userDrawn="1"/>
        </p:nvSpPr>
        <p:spPr>
          <a:xfrm>
            <a:off x="3064790" y="-31487"/>
            <a:ext cx="6079210" cy="4803998"/>
          </a:xfrm>
          <a:prstGeom prst="rect">
            <a:avLst/>
          </a:prstGeom>
          <a:solidFill>
            <a:srgbClr val="FFE100"/>
          </a:solidFill>
          <a:ln>
            <a:solidFill>
              <a:srgbClr val="FFE1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userDrawn="1"/>
        </p:nvSpPr>
        <p:spPr>
          <a:xfrm>
            <a:off x="-4138" y="4711847"/>
            <a:ext cx="9157210" cy="431553"/>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0"/>
          </p:nvPr>
        </p:nvSpPr>
        <p:spPr/>
        <p:txBody>
          <a:bodyPr/>
          <a:lstStyle/>
          <a:p>
            <a:fld id="{4B66FF18-D669-4B24-A8FD-FBBD72D2CBCD}" type="slidenum">
              <a:rPr lang="en-GB" smtClean="0"/>
              <a:pPr/>
              <a:t>‹#›</a:t>
            </a:fld>
            <a:endParaRPr lang="en-GB"/>
          </a:p>
        </p:txBody>
      </p:sp>
      <p:sp>
        <p:nvSpPr>
          <p:cNvPr id="5" name="Right Triangle 4"/>
          <p:cNvSpPr/>
          <p:nvPr userDrawn="1"/>
        </p:nvSpPr>
        <p:spPr>
          <a:xfrm>
            <a:off x="3055913" y="-31487"/>
            <a:ext cx="2883563" cy="4846387"/>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Rectangle 5"/>
          <p:cNvSpPr/>
          <p:nvPr userDrawn="1"/>
        </p:nvSpPr>
        <p:spPr>
          <a:xfrm>
            <a:off x="-9311" y="-31487"/>
            <a:ext cx="3069143" cy="47638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1" name="Picture 10"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4474" y="174115"/>
            <a:ext cx="850014" cy="504341"/>
          </a:xfrm>
          <a:prstGeom prst="rect">
            <a:avLst/>
          </a:prstGeom>
        </p:spPr>
      </p:pic>
      <p:sp>
        <p:nvSpPr>
          <p:cNvPr id="13" name="Content Placeholder 12"/>
          <p:cNvSpPr>
            <a:spLocks noGrp="1"/>
          </p:cNvSpPr>
          <p:nvPr>
            <p:ph sz="quarter" idx="11"/>
          </p:nvPr>
        </p:nvSpPr>
        <p:spPr>
          <a:xfrm>
            <a:off x="160241" y="1191585"/>
            <a:ext cx="3562036" cy="3240385"/>
          </a:xfrm>
        </p:spPr>
        <p:txBody>
          <a:bodyPr/>
          <a:lstStyle>
            <a:lvl1pPr>
              <a:buClrTx/>
              <a:defRPr sz="1800">
                <a:solidFill>
                  <a:schemeClr val="bg1"/>
                </a:solidFill>
              </a:defRPr>
            </a:lvl1pPr>
            <a:lvl2pPr marL="446088" indent="-177800">
              <a:buClrTx/>
              <a:defRPr sz="1600">
                <a:solidFill>
                  <a:schemeClr val="bg1"/>
                </a:solidFill>
              </a:defRPr>
            </a:lvl2pPr>
            <a:lvl3pPr marL="685800" indent="-147638">
              <a:buClrTx/>
              <a:defRPr sz="1400">
                <a:solidFill>
                  <a:schemeClr val="bg1"/>
                </a:solidFill>
              </a:defRPr>
            </a:lvl3pPr>
            <a:lvl4pPr marL="898525" indent="-182563">
              <a:buClrTx/>
              <a:defRPr sz="1200">
                <a:solidFill>
                  <a:schemeClr val="bg1"/>
                </a:solidFill>
              </a:defRPr>
            </a:lvl4pPr>
            <a:lvl5pPr marL="1076325" indent="-177800">
              <a:buClrTx/>
              <a:defRPr sz="1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Rectangle 13">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bg1"/>
                </a:solidFill>
                <a:latin typeface="Berlin Sans FB" panose="020E0602020502020306" pitchFamily="34" charset="0"/>
              </a:rPr>
              <a:t>#</a:t>
            </a:r>
            <a:r>
              <a:rPr lang="en-GB" sz="1400" b="0" i="0" dirty="0" smtClean="0">
                <a:solidFill>
                  <a:schemeClr val="bg1"/>
                </a:solidFill>
                <a:latin typeface="Berlin Sans FB" panose="020E0602020502020306" pitchFamily="34" charset="0"/>
                <a:sym typeface="Gill Sans" pitchFamily="-84" charset="0"/>
              </a:rPr>
              <a:t>BeMore</a:t>
            </a:r>
            <a:endParaRPr lang="en-GB" sz="1400" b="0" i="0" dirty="0">
              <a:solidFill>
                <a:schemeClr val="bg1"/>
              </a:solidFill>
              <a:latin typeface="Berlin Sans FB" panose="020E0602020502020306" pitchFamily="34" charset="0"/>
              <a:sym typeface="Gill Sans" pitchFamily="-84" charset="0"/>
            </a:endParaRPr>
          </a:p>
        </p:txBody>
      </p:sp>
      <p:sp>
        <p:nvSpPr>
          <p:cNvPr id="2" name="Title 1"/>
          <p:cNvSpPr>
            <a:spLocks noGrp="1"/>
          </p:cNvSpPr>
          <p:nvPr>
            <p:ph type="title"/>
          </p:nvPr>
        </p:nvSpPr>
        <p:spPr>
          <a:xfrm>
            <a:off x="160241" y="339502"/>
            <a:ext cx="2952000" cy="424904"/>
          </a:xfrm>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15236719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Rectangle 4"/>
          <p:cNvSpPr/>
          <p:nvPr userDrawn="1"/>
        </p:nvSpPr>
        <p:spPr>
          <a:xfrm>
            <a:off x="0" y="4737572"/>
            <a:ext cx="9144000" cy="418302"/>
          </a:xfrm>
          <a:prstGeom prst="rect">
            <a:avLst/>
          </a:prstGeom>
          <a:solidFill>
            <a:srgbClr val="FFE100"/>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4" name="Rectangle 3"/>
          <p:cNvSpPr/>
          <p:nvPr userDrawn="1"/>
        </p:nvSpPr>
        <p:spPr>
          <a:xfrm>
            <a:off x="0" y="-1"/>
            <a:ext cx="3131841" cy="4786243"/>
          </a:xfrm>
          <a:prstGeom prst="rect">
            <a:avLst/>
          </a:prstGeom>
          <a:solidFill>
            <a:srgbClr val="FFE100"/>
          </a:solidFill>
          <a:ln>
            <a:solidFill>
              <a:srgbClr val="FFE1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3122768" y="5081"/>
            <a:ext cx="6021232" cy="47324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8" name="Picture 7" descr="McCain-Foods-Logo-Maste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5985" y="185894"/>
            <a:ext cx="764487" cy="453595"/>
          </a:xfrm>
          <a:prstGeom prst="rect">
            <a:avLst/>
          </a:prstGeom>
        </p:spPr>
      </p:pic>
      <p:sp>
        <p:nvSpPr>
          <p:cNvPr id="10" name="Picture Placeholder 10"/>
          <p:cNvSpPr>
            <a:spLocks noGrp="1"/>
          </p:cNvSpPr>
          <p:nvPr>
            <p:ph type="pic" sz="quarter" idx="12"/>
          </p:nvPr>
        </p:nvSpPr>
        <p:spPr>
          <a:xfrm>
            <a:off x="0" y="-2"/>
            <a:ext cx="3122767" cy="4737573"/>
          </a:xfrm>
          <a:solidFill>
            <a:schemeClr val="bg1"/>
          </a:solidFill>
        </p:spPr>
        <p:txBody>
          <a:bodyPr>
            <a:normAutofit/>
          </a:bodyPr>
          <a:lstStyle>
            <a:lvl1pPr marL="0" indent="0">
              <a:buNone/>
              <a:defRPr sz="1000"/>
            </a:lvl1pPr>
          </a:lstStyle>
          <a:p>
            <a:r>
              <a:rPr lang="en-US" smtClean="0"/>
              <a:t>Click icon to add picture</a:t>
            </a:r>
            <a:endParaRPr lang="en-GB" dirty="0"/>
          </a:p>
        </p:txBody>
      </p:sp>
      <p:sp>
        <p:nvSpPr>
          <p:cNvPr id="12" name="Content Placeholder 12"/>
          <p:cNvSpPr>
            <a:spLocks noGrp="1"/>
          </p:cNvSpPr>
          <p:nvPr>
            <p:ph sz="quarter" idx="11"/>
          </p:nvPr>
        </p:nvSpPr>
        <p:spPr>
          <a:xfrm>
            <a:off x="3261212" y="1068850"/>
            <a:ext cx="5559260" cy="3240385"/>
          </a:xfrm>
        </p:spPr>
        <p:txBody>
          <a:bodyPr/>
          <a:lstStyle>
            <a:lvl1pPr>
              <a:buClrTx/>
              <a:defRPr sz="1800">
                <a:solidFill>
                  <a:schemeClr val="bg1"/>
                </a:solidFill>
              </a:defRPr>
            </a:lvl1pPr>
            <a:lvl2pPr>
              <a:buClrTx/>
              <a:defRPr sz="1600">
                <a:solidFill>
                  <a:schemeClr val="bg1"/>
                </a:solidFill>
              </a:defRPr>
            </a:lvl2pPr>
            <a:lvl3pPr>
              <a:buClrTx/>
              <a:defRPr sz="1400">
                <a:solidFill>
                  <a:schemeClr val="bg1"/>
                </a:solidFill>
              </a:defRPr>
            </a:lvl3pPr>
            <a:lvl4pPr>
              <a:buClrTx/>
              <a:defRPr sz="1200">
                <a:solidFill>
                  <a:schemeClr val="bg1"/>
                </a:solidFill>
              </a:defRPr>
            </a:lvl4pPr>
            <a:lvl5pPr>
              <a:buClrTx/>
              <a:defRPr sz="1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3261212" y="339502"/>
            <a:ext cx="4680000" cy="424904"/>
          </a:xfrm>
        </p:spPr>
        <p:txBody>
          <a:bodyPr/>
          <a:lstStyle>
            <a:lvl1pPr>
              <a:defRPr>
                <a:solidFill>
                  <a:schemeClr val="bg1"/>
                </a:solidFill>
              </a:defRPr>
            </a:lvl1pPr>
          </a:lstStyle>
          <a:p>
            <a:r>
              <a:rPr lang="en-US" smtClean="0"/>
              <a:t>Click to edit Master title style</a:t>
            </a:r>
            <a:endParaRPr lang="en-GB" dirty="0"/>
          </a:p>
        </p:txBody>
      </p:sp>
      <p:sp>
        <p:nvSpPr>
          <p:cNvPr id="13" name="Rectangle 12">
            <a:extLst>
              <a:ext uri="{FF2B5EF4-FFF2-40B4-BE49-F238E27FC236}">
                <a16:creationId xmlns:a16="http://schemas.microsoft.com/office/drawing/2014/main" id="{877101F3-D2BC-4091-B88A-FB172EF5D0D3}"/>
              </a:ext>
            </a:extLst>
          </p:cNvPr>
          <p:cNvSpPr/>
          <p:nvPr userDrawn="1"/>
        </p:nvSpPr>
        <p:spPr>
          <a:xfrm>
            <a:off x="100970" y="4784253"/>
            <a:ext cx="877163" cy="307777"/>
          </a:xfrm>
          <a:prstGeom prst="rect">
            <a:avLst/>
          </a:prstGeom>
        </p:spPr>
        <p:txBody>
          <a:bodyPr wrap="none">
            <a:spAutoFit/>
          </a:bodyPr>
          <a:lstStyle/>
          <a:p>
            <a:pPr lvl="0"/>
            <a:r>
              <a:rPr lang="en-GB" sz="1400" b="0" i="0" dirty="0" smtClean="0">
                <a:solidFill>
                  <a:schemeClr val="tx1"/>
                </a:solidFill>
                <a:latin typeface="Berlin Sans FB" panose="020E0602020502020306" pitchFamily="34" charset="0"/>
              </a:rPr>
              <a:t>#</a:t>
            </a:r>
            <a:r>
              <a:rPr lang="en-GB" sz="1400" b="0" i="0" dirty="0" smtClean="0">
                <a:solidFill>
                  <a:schemeClr val="tx1"/>
                </a:solidFill>
                <a:latin typeface="Berlin Sans FB" panose="020E0602020502020306" pitchFamily="34" charset="0"/>
                <a:sym typeface="Gill Sans" pitchFamily="-84" charset="0"/>
              </a:rPr>
              <a:t>BeMore</a:t>
            </a:r>
            <a:endParaRPr lang="en-GB" sz="1400" b="0" i="0" dirty="0">
              <a:solidFill>
                <a:schemeClr val="tx1"/>
              </a:solidFill>
              <a:latin typeface="Berlin Sans FB" panose="020E0602020502020306" pitchFamily="34" charset="0"/>
              <a:sym typeface="Gill Sans" pitchFamily="-84" charset="0"/>
            </a:endParaRPr>
          </a:p>
        </p:txBody>
      </p:sp>
      <p:sp>
        <p:nvSpPr>
          <p:cNvPr id="11" name="Slide Number Placeholder 10"/>
          <p:cNvSpPr>
            <a:spLocks noGrp="1"/>
          </p:cNvSpPr>
          <p:nvPr>
            <p:ph type="sldNum" sz="quarter" idx="13"/>
          </p:nvPr>
        </p:nvSpPr>
        <p:spPr/>
        <p:txBody>
          <a:bodyPr/>
          <a:lstStyle>
            <a:lvl1pPr>
              <a:defRPr>
                <a:solidFill>
                  <a:schemeClr val="tx1"/>
                </a:solidFill>
              </a:defRPr>
            </a:lvl1pPr>
          </a:lstStyle>
          <a:p>
            <a:fld id="{6BB11FA4-AA32-440F-A609-CB1FC3181D91}" type="slidenum">
              <a:rPr lang="en-GB" smtClean="0"/>
              <a:pPr/>
              <a:t>‹#›</a:t>
            </a:fld>
            <a:endParaRPr lang="en-GB"/>
          </a:p>
        </p:txBody>
      </p:sp>
    </p:spTree>
    <p:extLst>
      <p:ext uri="{BB962C8B-B14F-4D97-AF65-F5344CB8AC3E}">
        <p14:creationId xmlns:p14="http://schemas.microsoft.com/office/powerpoint/2010/main" val="12391417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339502"/>
            <a:ext cx="7886700" cy="424904"/>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251520" y="987574"/>
            <a:ext cx="8208912" cy="36004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6948264" y="4816077"/>
            <a:ext cx="2057400" cy="274637"/>
          </a:xfrm>
          <a:prstGeom prst="rect">
            <a:avLst/>
          </a:prstGeom>
        </p:spPr>
        <p:txBody>
          <a:bodyPr vert="horz" lIns="91440" tIns="45720" rIns="91440" bIns="45720" rtlCol="0" anchor="ctr"/>
          <a:lstStyle>
            <a:lvl1pPr algn="r">
              <a:defRPr sz="800">
                <a:solidFill>
                  <a:schemeClr val="bg1"/>
                </a:solidFill>
              </a:defRPr>
            </a:lvl1pPr>
          </a:lstStyle>
          <a:p>
            <a:fld id="{6BB11FA4-AA32-440F-A609-CB1FC3181D91}" type="slidenum">
              <a:rPr lang="en-GB" smtClean="0"/>
              <a:pPr/>
              <a:t>‹#›</a:t>
            </a:fld>
            <a:endParaRPr lang="en-GB"/>
          </a:p>
        </p:txBody>
      </p:sp>
    </p:spTree>
    <p:extLst>
      <p:ext uri="{BB962C8B-B14F-4D97-AF65-F5344CB8AC3E}">
        <p14:creationId xmlns:p14="http://schemas.microsoft.com/office/powerpoint/2010/main" val="3138141260"/>
      </p:ext>
    </p:extLst>
  </p:cSld>
  <p:clrMap bg1="lt1" tx1="dk1" bg2="lt2" tx2="dk2" accent1="accent1" accent2="accent2" accent3="accent3" accent4="accent4" accent5="accent5" accent6="accent6" hlink="hlink" folHlink="folHlink"/>
  <p:sldLayoutIdLst>
    <p:sldLayoutId id="2147483866" r:id="rId1"/>
    <p:sldLayoutId id="2147483892" r:id="rId2"/>
    <p:sldLayoutId id="2147483891" r:id="rId3"/>
    <p:sldLayoutId id="2147483894" r:id="rId4"/>
    <p:sldLayoutId id="2147483895" r:id="rId5"/>
    <p:sldLayoutId id="2147483920" r:id="rId6"/>
    <p:sldLayoutId id="2147483922" r:id="rId7"/>
    <p:sldLayoutId id="2147483896" r:id="rId8"/>
    <p:sldLayoutId id="2147483918" r:id="rId9"/>
    <p:sldLayoutId id="2147483919" r:id="rId10"/>
    <p:sldLayoutId id="2147483898" r:id="rId11"/>
    <p:sldLayoutId id="2147483881" r:id="rId12"/>
    <p:sldLayoutId id="2147483883" r:id="rId13"/>
    <p:sldLayoutId id="2147483905" r:id="rId14"/>
    <p:sldLayoutId id="2147483902" r:id="rId15"/>
    <p:sldLayoutId id="2147483907" r:id="rId16"/>
    <p:sldLayoutId id="2147483884" r:id="rId17"/>
    <p:sldLayoutId id="2147483924" r:id="rId18"/>
    <p:sldLayoutId id="2147483925" r:id="rId19"/>
    <p:sldLayoutId id="2147483926" r:id="rId2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1800" b="1" kern="1200">
          <a:solidFill>
            <a:schemeClr val="tx1"/>
          </a:solidFill>
          <a:latin typeface="Century Gothic" panose="020B0502020202020204" pitchFamily="34" charset="0"/>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994400"/>
            <a:ext cx="8064896" cy="648000"/>
          </a:xfrm>
        </p:spPr>
        <p:txBody>
          <a:bodyPr>
            <a:normAutofit/>
          </a:bodyPr>
          <a:lstStyle/>
          <a:p>
            <a:r>
              <a:rPr lang="en-GB" dirty="0" smtClean="0"/>
              <a:t>Commercial Acumen – Challenge 1</a:t>
            </a:r>
            <a:endParaRPr lang="en-GB" dirty="0"/>
          </a:p>
        </p:txBody>
      </p:sp>
      <p:sp>
        <p:nvSpPr>
          <p:cNvPr id="3" name="Subtitle 2"/>
          <p:cNvSpPr>
            <a:spLocks noGrp="1"/>
          </p:cNvSpPr>
          <p:nvPr>
            <p:ph type="subTitle" idx="1"/>
          </p:nvPr>
        </p:nvSpPr>
        <p:spPr/>
        <p:txBody>
          <a:bodyPr/>
          <a:lstStyle/>
          <a:p>
            <a:r>
              <a:rPr lang="en-GB" dirty="0" smtClean="0"/>
              <a:t>Sales Leaders HIT.</a:t>
            </a:r>
            <a:endParaRPr lang="en-GB" dirty="0"/>
          </a:p>
        </p:txBody>
      </p:sp>
    </p:spTree>
    <p:extLst>
      <p:ext uri="{BB962C8B-B14F-4D97-AF65-F5344CB8AC3E}">
        <p14:creationId xmlns:p14="http://schemas.microsoft.com/office/powerpoint/2010/main" val="798565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their commercial challenges impacts their metrics that matter</a:t>
            </a:r>
            <a:endParaRPr lang="en-GB" dirty="0"/>
          </a:p>
        </p:txBody>
      </p:sp>
      <p:sp>
        <p:nvSpPr>
          <p:cNvPr id="4" name="Slide Number Placeholder 3"/>
          <p:cNvSpPr>
            <a:spLocks noGrp="1"/>
          </p:cNvSpPr>
          <p:nvPr>
            <p:ph type="sldNum" sz="quarter" idx="12"/>
          </p:nvPr>
        </p:nvSpPr>
        <p:spPr/>
        <p:txBody>
          <a:bodyPr/>
          <a:lstStyle/>
          <a:p>
            <a:fld id="{6BB11FA4-AA32-440F-A609-CB1FC3181D91}" type="slidenum">
              <a:rPr lang="en-GB" smtClean="0"/>
              <a:pPr/>
              <a:t>10</a:t>
            </a:fld>
            <a:endParaRPr lang="en-GB"/>
          </a:p>
        </p:txBody>
      </p:sp>
      <p:pic>
        <p:nvPicPr>
          <p:cNvPr id="6" name="Picture 5"/>
          <p:cNvPicPr>
            <a:picLocks noChangeAspect="1"/>
          </p:cNvPicPr>
          <p:nvPr/>
        </p:nvPicPr>
        <p:blipFill rotWithShape="1">
          <a:blip r:embed="rId3"/>
          <a:srcRect b="51471"/>
          <a:stretch/>
        </p:blipFill>
        <p:spPr>
          <a:xfrm>
            <a:off x="1547664" y="1131590"/>
            <a:ext cx="6042375" cy="1502037"/>
          </a:xfrm>
          <a:prstGeom prst="rect">
            <a:avLst/>
          </a:prstGeom>
        </p:spPr>
      </p:pic>
      <p:pic>
        <p:nvPicPr>
          <p:cNvPr id="7" name="Picture 6"/>
          <p:cNvPicPr>
            <a:picLocks noChangeAspect="1"/>
          </p:cNvPicPr>
          <p:nvPr/>
        </p:nvPicPr>
        <p:blipFill rotWithShape="1">
          <a:blip r:embed="rId3"/>
          <a:srcRect t="48483"/>
          <a:stretch/>
        </p:blipFill>
        <p:spPr>
          <a:xfrm>
            <a:off x="1547664" y="2602542"/>
            <a:ext cx="6042375" cy="1536163"/>
          </a:xfrm>
          <a:prstGeom prst="rect">
            <a:avLst/>
          </a:prstGeom>
        </p:spPr>
      </p:pic>
    </p:spTree>
    <p:extLst>
      <p:ext uri="{BB962C8B-B14F-4D97-AF65-F5344CB8AC3E}">
        <p14:creationId xmlns:p14="http://schemas.microsoft.com/office/powerpoint/2010/main" val="3403935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takes Commercial Acumen</a:t>
            </a:r>
            <a:endParaRPr lang="en-GB" dirty="0"/>
          </a:p>
        </p:txBody>
      </p:sp>
      <p:sp>
        <p:nvSpPr>
          <p:cNvPr id="4" name="Slide Number Placeholder 3"/>
          <p:cNvSpPr>
            <a:spLocks noGrp="1"/>
          </p:cNvSpPr>
          <p:nvPr>
            <p:ph type="sldNum" sz="quarter" idx="12"/>
          </p:nvPr>
        </p:nvSpPr>
        <p:spPr/>
        <p:txBody>
          <a:bodyPr/>
          <a:lstStyle/>
          <a:p>
            <a:fld id="{6BB11FA4-AA32-440F-A609-CB1FC3181D91}" type="slidenum">
              <a:rPr lang="en-GB" smtClean="0"/>
              <a:pPr/>
              <a:t>11</a:t>
            </a:fld>
            <a:endParaRPr lang="en-GB"/>
          </a:p>
        </p:txBody>
      </p:sp>
      <p:pic>
        <p:nvPicPr>
          <p:cNvPr id="8" name="Picture 7"/>
          <p:cNvPicPr>
            <a:picLocks noChangeAspect="1"/>
          </p:cNvPicPr>
          <p:nvPr/>
        </p:nvPicPr>
        <p:blipFill>
          <a:blip r:embed="rId3"/>
          <a:stretch>
            <a:fillRect/>
          </a:stretch>
        </p:blipFill>
        <p:spPr>
          <a:xfrm>
            <a:off x="1403648" y="1392391"/>
            <a:ext cx="6508415" cy="2520280"/>
          </a:xfrm>
          <a:prstGeom prst="rect">
            <a:avLst/>
          </a:prstGeom>
        </p:spPr>
      </p:pic>
    </p:spTree>
    <p:extLst>
      <p:ext uri="{BB962C8B-B14F-4D97-AF65-F5344CB8AC3E}">
        <p14:creationId xmlns:p14="http://schemas.microsoft.com/office/powerpoint/2010/main" val="119198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7494"/>
            <a:ext cx="8640960" cy="648072"/>
          </a:xfrm>
        </p:spPr>
        <p:txBody>
          <a:bodyPr>
            <a:normAutofit/>
          </a:bodyPr>
          <a:lstStyle/>
          <a:p>
            <a:r>
              <a:rPr lang="en-GB" dirty="0" smtClean="0"/>
              <a:t>.. And it will fuel the kind of business conversations that customers value 4x more than product conversations</a:t>
            </a:r>
            <a:endParaRPr lang="en-GB" dirty="0"/>
          </a:p>
        </p:txBody>
      </p:sp>
      <p:sp>
        <p:nvSpPr>
          <p:cNvPr id="4" name="Slide Number Placeholder 3"/>
          <p:cNvSpPr>
            <a:spLocks noGrp="1"/>
          </p:cNvSpPr>
          <p:nvPr>
            <p:ph type="sldNum" sz="quarter" idx="12"/>
          </p:nvPr>
        </p:nvSpPr>
        <p:spPr/>
        <p:txBody>
          <a:bodyPr/>
          <a:lstStyle/>
          <a:p>
            <a:fld id="{6BB11FA4-AA32-440F-A609-CB1FC3181D91}" type="slidenum">
              <a:rPr lang="en-GB" smtClean="0"/>
              <a:pPr/>
              <a:t>12</a:t>
            </a:fld>
            <a:endParaRPr lang="en-GB"/>
          </a:p>
        </p:txBody>
      </p:sp>
      <p:pic>
        <p:nvPicPr>
          <p:cNvPr id="5" name="Picture 4"/>
          <p:cNvPicPr>
            <a:picLocks noChangeAspect="1"/>
          </p:cNvPicPr>
          <p:nvPr/>
        </p:nvPicPr>
        <p:blipFill>
          <a:blip r:embed="rId3"/>
          <a:stretch>
            <a:fillRect/>
          </a:stretch>
        </p:blipFill>
        <p:spPr>
          <a:xfrm>
            <a:off x="1835696" y="1201113"/>
            <a:ext cx="5231799" cy="2952328"/>
          </a:xfrm>
          <a:prstGeom prst="rect">
            <a:avLst/>
          </a:prstGeom>
        </p:spPr>
      </p:pic>
    </p:spTree>
    <p:extLst>
      <p:ext uri="{BB962C8B-B14F-4D97-AF65-F5344CB8AC3E}">
        <p14:creationId xmlns:p14="http://schemas.microsoft.com/office/powerpoint/2010/main" val="67629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711848"/>
            <a:ext cx="877163" cy="307777"/>
          </a:xfrm>
          <a:prstGeom prst="rect">
            <a:avLst/>
          </a:prstGeom>
          <a:solidFill>
            <a:srgbClr val="FFE100"/>
          </a:solidFill>
          <a:ln>
            <a:noFill/>
          </a:ln>
        </p:spPr>
        <p:txBody>
          <a:bodyPr wrap="none" rtlCol="0">
            <a:spAutoFit/>
          </a:bodyPr>
          <a:lstStyle/>
          <a:p>
            <a:r>
              <a:rPr lang="en-GB" sz="1400" dirty="0" smtClean="0">
                <a:latin typeface="Berlin Sans FB" panose="020E0602020502020306" pitchFamily="34" charset="0"/>
              </a:rPr>
              <a:t>#BeMore</a:t>
            </a:r>
            <a:endParaRPr lang="en-GB" sz="1400" dirty="0">
              <a:latin typeface="Berlin Sans FB" panose="020E0602020502020306" pitchFamily="34" charset="0"/>
            </a:endParaRPr>
          </a:p>
        </p:txBody>
      </p:sp>
      <p:sp>
        <p:nvSpPr>
          <p:cNvPr id="4" name="Text Placeholder 1"/>
          <p:cNvSpPr txBox="1">
            <a:spLocks/>
          </p:cNvSpPr>
          <p:nvPr/>
        </p:nvSpPr>
        <p:spPr>
          <a:xfrm>
            <a:off x="971600" y="245969"/>
            <a:ext cx="936104"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200" b="1" dirty="0" smtClean="0">
                <a:solidFill>
                  <a:schemeClr val="bg1"/>
                </a:solidFill>
                <a:latin typeface="Century Gothic" panose="020B0502020202020204" pitchFamily="34" charset="0"/>
              </a:rPr>
              <a:t>Efficiency</a:t>
            </a:r>
            <a:endParaRPr lang="en-GB" sz="1200" b="1" dirty="0">
              <a:solidFill>
                <a:schemeClr val="bg1"/>
              </a:solidFill>
              <a:latin typeface="Century Gothic" panose="020B0502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09124829"/>
              </p:ext>
            </p:extLst>
          </p:nvPr>
        </p:nvGraphicFramePr>
        <p:xfrm>
          <a:off x="107504" y="699542"/>
          <a:ext cx="8811705" cy="3825240"/>
        </p:xfrm>
        <a:graphic>
          <a:graphicData uri="http://schemas.openxmlformats.org/drawingml/2006/table">
            <a:tbl>
              <a:tblPr firstRow="1" bandRow="1">
                <a:tableStyleId>{5C22544A-7EE6-4342-B048-85BDC9FD1C3A}</a:tableStyleId>
              </a:tblPr>
              <a:tblGrid>
                <a:gridCol w="1258815">
                  <a:extLst>
                    <a:ext uri="{9D8B030D-6E8A-4147-A177-3AD203B41FA5}">
                      <a16:colId xmlns:a16="http://schemas.microsoft.com/office/drawing/2014/main" val="3858229174"/>
                    </a:ext>
                  </a:extLst>
                </a:gridCol>
                <a:gridCol w="1258815">
                  <a:extLst>
                    <a:ext uri="{9D8B030D-6E8A-4147-A177-3AD203B41FA5}">
                      <a16:colId xmlns:a16="http://schemas.microsoft.com/office/drawing/2014/main" val="606375292"/>
                    </a:ext>
                  </a:extLst>
                </a:gridCol>
                <a:gridCol w="1258815">
                  <a:extLst>
                    <a:ext uri="{9D8B030D-6E8A-4147-A177-3AD203B41FA5}">
                      <a16:colId xmlns:a16="http://schemas.microsoft.com/office/drawing/2014/main" val="3261385722"/>
                    </a:ext>
                  </a:extLst>
                </a:gridCol>
                <a:gridCol w="1258815">
                  <a:extLst>
                    <a:ext uri="{9D8B030D-6E8A-4147-A177-3AD203B41FA5}">
                      <a16:colId xmlns:a16="http://schemas.microsoft.com/office/drawing/2014/main" val="1672698123"/>
                    </a:ext>
                  </a:extLst>
                </a:gridCol>
                <a:gridCol w="1258815">
                  <a:extLst>
                    <a:ext uri="{9D8B030D-6E8A-4147-A177-3AD203B41FA5}">
                      <a16:colId xmlns:a16="http://schemas.microsoft.com/office/drawing/2014/main" val="875625232"/>
                    </a:ext>
                  </a:extLst>
                </a:gridCol>
                <a:gridCol w="1258815">
                  <a:extLst>
                    <a:ext uri="{9D8B030D-6E8A-4147-A177-3AD203B41FA5}">
                      <a16:colId xmlns:a16="http://schemas.microsoft.com/office/drawing/2014/main" val="486251685"/>
                    </a:ext>
                  </a:extLst>
                </a:gridCol>
                <a:gridCol w="1258815">
                  <a:extLst>
                    <a:ext uri="{9D8B030D-6E8A-4147-A177-3AD203B41FA5}">
                      <a16:colId xmlns:a16="http://schemas.microsoft.com/office/drawing/2014/main" val="1910607849"/>
                    </a:ext>
                  </a:extLst>
                </a:gridCol>
              </a:tblGrid>
              <a:tr h="380063">
                <a:tc>
                  <a:txBody>
                    <a:bodyPr/>
                    <a:lstStyle/>
                    <a:p>
                      <a:r>
                        <a:rPr lang="en-GB" sz="700" dirty="0" smtClean="0">
                          <a:solidFill>
                            <a:schemeClr val="tx1"/>
                          </a:solidFill>
                        </a:rPr>
                        <a:t>The</a:t>
                      </a:r>
                      <a:r>
                        <a:rPr lang="en-GB" sz="700" baseline="0" dirty="0" smtClean="0">
                          <a:solidFill>
                            <a:schemeClr val="tx1"/>
                          </a:solidFill>
                        </a:rPr>
                        <a:t> customer’s name where we made a significant impact ..</a:t>
                      </a:r>
                    </a:p>
                  </a:txBody>
                  <a:tcPr>
                    <a:solidFill>
                      <a:srgbClr val="FFE100"/>
                    </a:solidFill>
                  </a:tcPr>
                </a:tc>
                <a:tc>
                  <a:txBody>
                    <a:bodyPr/>
                    <a:lstStyle/>
                    <a:p>
                      <a:r>
                        <a:rPr lang="en-GB" sz="700" baseline="0" dirty="0" smtClean="0">
                          <a:solidFill>
                            <a:schemeClr val="tx1"/>
                          </a:solidFill>
                        </a:rPr>
                        <a:t>The customer’s commercial tension/need identified through understanding THEIR business</a:t>
                      </a:r>
                    </a:p>
                    <a:p>
                      <a:endParaRPr lang="en-GB" sz="700" dirty="0">
                        <a:solidFill>
                          <a:schemeClr val="tx1"/>
                        </a:solidFill>
                      </a:endParaRPr>
                    </a:p>
                  </a:txBody>
                  <a:tcPr>
                    <a:solidFill>
                      <a:srgbClr val="FFE100"/>
                    </a:solidFill>
                  </a:tcPr>
                </a:tc>
                <a:tc>
                  <a:txBody>
                    <a:bodyPr/>
                    <a:lstStyle/>
                    <a:p>
                      <a:r>
                        <a:rPr lang="en-GB" sz="700" dirty="0" smtClean="0">
                          <a:solidFill>
                            <a:schemeClr val="tx1"/>
                          </a:solidFill>
                        </a:rPr>
                        <a:t>The</a:t>
                      </a:r>
                      <a:r>
                        <a:rPr lang="en-GB" sz="700" baseline="0" dirty="0" smtClean="0">
                          <a:solidFill>
                            <a:schemeClr val="tx1"/>
                          </a:solidFill>
                        </a:rPr>
                        <a:t> function we were talking with in the customer</a:t>
                      </a:r>
                    </a:p>
                  </a:txBody>
                  <a:tcPr>
                    <a:solidFill>
                      <a:srgbClr val="FFE100"/>
                    </a:solidFill>
                  </a:tcPr>
                </a:tc>
                <a:tc>
                  <a:txBody>
                    <a:bodyPr/>
                    <a:lstStyle/>
                    <a:p>
                      <a:r>
                        <a:rPr lang="en-GB" sz="700" dirty="0" smtClean="0">
                          <a:solidFill>
                            <a:schemeClr val="tx1"/>
                          </a:solidFill>
                        </a:rPr>
                        <a:t>How</a:t>
                      </a:r>
                      <a:r>
                        <a:rPr lang="en-GB" sz="700" baseline="0" dirty="0" smtClean="0">
                          <a:solidFill>
                            <a:schemeClr val="tx1"/>
                          </a:solidFill>
                        </a:rPr>
                        <a:t> we developed the solution ..</a:t>
                      </a:r>
                    </a:p>
                    <a:p>
                      <a:pPr marL="88900" indent="-88900">
                        <a:buFontTx/>
                        <a:buChar char="-"/>
                      </a:pPr>
                      <a:endParaRPr lang="en-GB" sz="700" dirty="0">
                        <a:solidFill>
                          <a:schemeClr val="tx1"/>
                        </a:solidFill>
                      </a:endParaRPr>
                    </a:p>
                  </a:txBody>
                  <a:tcPr>
                    <a:solidFill>
                      <a:srgbClr val="FFE100"/>
                    </a:solidFill>
                  </a:tcPr>
                </a:tc>
                <a:tc>
                  <a:txBody>
                    <a:bodyPr/>
                    <a:lstStyle/>
                    <a:p>
                      <a:r>
                        <a:rPr lang="en-GB" sz="700" dirty="0" smtClean="0">
                          <a:solidFill>
                            <a:schemeClr val="tx1"/>
                          </a:solidFill>
                        </a:rPr>
                        <a:t>A</a:t>
                      </a:r>
                      <a:r>
                        <a:rPr lang="en-GB" sz="700" baseline="0" dirty="0" smtClean="0">
                          <a:solidFill>
                            <a:schemeClr val="tx1"/>
                          </a:solidFill>
                        </a:rPr>
                        <a:t> description of the McCain solution ..</a:t>
                      </a:r>
                    </a:p>
                  </a:txBody>
                  <a:tcPr>
                    <a:solidFill>
                      <a:srgbClr val="FFE100"/>
                    </a:solidFill>
                  </a:tcPr>
                </a:tc>
                <a:tc>
                  <a:txBody>
                    <a:bodyPr/>
                    <a:lstStyle/>
                    <a:p>
                      <a:r>
                        <a:rPr lang="en-GB" sz="700" dirty="0" smtClean="0">
                          <a:solidFill>
                            <a:schemeClr val="tx1"/>
                          </a:solidFill>
                        </a:rPr>
                        <a:t>The</a:t>
                      </a:r>
                      <a:r>
                        <a:rPr lang="en-GB" sz="700" baseline="0" dirty="0" smtClean="0">
                          <a:solidFill>
                            <a:schemeClr val="tx1"/>
                          </a:solidFill>
                        </a:rPr>
                        <a:t> benefits for the customer ..</a:t>
                      </a:r>
                    </a:p>
                  </a:txBody>
                  <a:tcPr>
                    <a:solidFill>
                      <a:srgbClr val="FFE100"/>
                    </a:solidFill>
                  </a:tcPr>
                </a:tc>
                <a:tc>
                  <a:txBody>
                    <a:bodyPr/>
                    <a:lstStyle/>
                    <a:p>
                      <a:r>
                        <a:rPr lang="en-GB" sz="700" dirty="0" smtClean="0">
                          <a:solidFill>
                            <a:schemeClr val="tx1"/>
                          </a:solidFill>
                        </a:rPr>
                        <a:t>The learning to be shared ..</a:t>
                      </a:r>
                    </a:p>
                    <a:p>
                      <a:endParaRPr lang="en-GB" sz="700" dirty="0" smtClean="0">
                        <a:solidFill>
                          <a:schemeClr val="tx1"/>
                        </a:solidFill>
                      </a:endParaRPr>
                    </a:p>
                  </a:txBody>
                  <a:tcPr>
                    <a:solidFill>
                      <a:srgbClr val="FFE100"/>
                    </a:solidFill>
                  </a:tcPr>
                </a:tc>
                <a:extLst>
                  <a:ext uri="{0D108BD9-81ED-4DB2-BD59-A6C34878D82A}">
                    <a16:rowId xmlns:a16="http://schemas.microsoft.com/office/drawing/2014/main" val="3086708671"/>
                  </a:ext>
                </a:extLst>
              </a:tr>
              <a:tr h="342526">
                <a:tc>
                  <a:txBody>
                    <a:bodyPr/>
                    <a:lstStyle/>
                    <a:p>
                      <a:pPr marL="0" indent="0">
                        <a:buFontTx/>
                        <a:buNone/>
                      </a:pPr>
                      <a:r>
                        <a:rPr lang="en-GB" sz="850" b="0" baseline="0" dirty="0" smtClean="0">
                          <a:solidFill>
                            <a:schemeClr val="tx1"/>
                          </a:solidFill>
                        </a:rPr>
                        <a:t>McDonald’s USA</a:t>
                      </a:r>
                    </a:p>
                    <a:p>
                      <a:pPr marL="0" indent="0">
                        <a:buFontTx/>
                        <a:buNone/>
                      </a:pPr>
                      <a:r>
                        <a:rPr lang="en-GB" sz="850" b="0" baseline="0" dirty="0" smtClean="0">
                          <a:solidFill>
                            <a:schemeClr val="tx1"/>
                          </a:solidFill>
                        </a:rPr>
                        <a:t>Martin Brower - Enfield</a:t>
                      </a:r>
                      <a:endParaRPr lang="en-GB" sz="850" b="0" dirty="0" smtClean="0">
                        <a:solidFill>
                          <a:schemeClr val="tx1"/>
                        </a:solidFill>
                      </a:endParaRPr>
                    </a:p>
                    <a:p>
                      <a:endParaRPr lang="en-GB" sz="850" b="0"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50" b="0" kern="1200" dirty="0" smtClean="0">
                          <a:solidFill>
                            <a:schemeClr val="tx1"/>
                          </a:solidFill>
                          <a:effectLst/>
                          <a:latin typeface="+mn-lt"/>
                          <a:ea typeface="+mn-ea"/>
                          <a:cs typeface="+mn-cs"/>
                        </a:rPr>
                        <a:t>Create McDonald’s system savings.</a:t>
                      </a:r>
                      <a:endParaRPr lang="en-GB" sz="850" b="0" baseline="0" dirty="0" smtClean="0">
                        <a:solidFill>
                          <a:schemeClr val="tx1"/>
                        </a:solidFill>
                      </a:endParaRPr>
                    </a:p>
                    <a:p>
                      <a:endParaRPr lang="en-GB" sz="850" b="0"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50" b="0" kern="1200" dirty="0" smtClean="0">
                          <a:solidFill>
                            <a:schemeClr val="tx1"/>
                          </a:solidFill>
                          <a:effectLst/>
                          <a:latin typeface="+mn-lt"/>
                          <a:ea typeface="+mn-ea"/>
                          <a:cs typeface="+mn-cs"/>
                        </a:rPr>
                        <a:t>SCAC (Supply Chain Advisory Council), McDonald’s Supply chain, Martin Brower Enfield.</a:t>
                      </a:r>
                      <a:endParaRPr lang="en-GB" sz="850" b="0" dirty="0" smtClean="0">
                        <a:solidFill>
                          <a:schemeClr val="tx1"/>
                        </a:solidFill>
                      </a:endParaRPr>
                    </a:p>
                    <a:p>
                      <a:endParaRPr lang="en-GB" sz="850" b="0" dirty="0">
                        <a:solidFill>
                          <a:schemeClr val="tx1"/>
                        </a:solidFill>
                      </a:endParaRPr>
                    </a:p>
                  </a:txBody>
                  <a:tcPr>
                    <a:solidFill>
                      <a:schemeClr val="bg1"/>
                    </a:solidFill>
                  </a:tcPr>
                </a:tc>
                <a:tc>
                  <a:txBody>
                    <a:bodyPr/>
                    <a:lstStyle/>
                    <a:p>
                      <a:pPr marL="88900" lvl="0" indent="-88900">
                        <a:buFont typeface="Arial" panose="020B0604020202020204" pitchFamily="34" charset="0"/>
                        <a:buChar char="•"/>
                      </a:pPr>
                      <a:r>
                        <a:rPr lang="en-US" sz="850" b="0" kern="1200" dirty="0" smtClean="0">
                          <a:solidFill>
                            <a:schemeClr val="tx1"/>
                          </a:solidFill>
                          <a:effectLst/>
                          <a:latin typeface="+mn-lt"/>
                          <a:ea typeface="+mn-ea"/>
                          <a:cs typeface="+mn-cs"/>
                        </a:rPr>
                        <a:t>We approached MB Enfield and proposed that they act as our outside storage facility, eliminating </a:t>
                      </a:r>
                      <a:r>
                        <a:rPr lang="en-US" sz="850" b="0" kern="1200" dirty="0" err="1" smtClean="0">
                          <a:solidFill>
                            <a:schemeClr val="tx1"/>
                          </a:solidFill>
                          <a:effectLst/>
                          <a:latin typeface="+mn-lt"/>
                          <a:ea typeface="+mn-ea"/>
                          <a:cs typeface="+mn-cs"/>
                        </a:rPr>
                        <a:t>Americold</a:t>
                      </a:r>
                      <a:r>
                        <a:rPr lang="en-US" sz="850" b="0" kern="1200" dirty="0" smtClean="0">
                          <a:solidFill>
                            <a:schemeClr val="tx1"/>
                          </a:solidFill>
                          <a:effectLst/>
                          <a:latin typeface="+mn-lt"/>
                          <a:ea typeface="+mn-ea"/>
                          <a:cs typeface="+mn-cs"/>
                        </a:rPr>
                        <a:t> and creating system savings to McDonald’s</a:t>
                      </a:r>
                    </a:p>
                    <a:p>
                      <a:pPr marL="88900" lvl="0" indent="-88900">
                        <a:buFont typeface="Arial" panose="020B0604020202020204" pitchFamily="34" charset="0"/>
                        <a:buChar char="•"/>
                      </a:pPr>
                      <a:r>
                        <a:rPr lang="en-US" sz="850" b="0" kern="1200" dirty="0" smtClean="0">
                          <a:solidFill>
                            <a:schemeClr val="tx1"/>
                          </a:solidFill>
                          <a:effectLst/>
                          <a:latin typeface="+mn-lt"/>
                          <a:ea typeface="+mn-ea"/>
                          <a:cs typeface="+mn-cs"/>
                        </a:rPr>
                        <a:t>Who was involved: McCain MBU, McCain Logistics, McDonald’s Supply Chain &amp; MB Enfield.</a:t>
                      </a:r>
                    </a:p>
                    <a:p>
                      <a:pPr marL="88900" lvl="0" indent="-88900">
                        <a:buFont typeface="Arial" panose="020B0604020202020204" pitchFamily="34" charset="0"/>
                        <a:buChar char="•"/>
                      </a:pPr>
                      <a:r>
                        <a:rPr lang="en-US" sz="850" b="0" kern="1200" dirty="0" smtClean="0">
                          <a:solidFill>
                            <a:schemeClr val="tx1"/>
                          </a:solidFill>
                          <a:effectLst/>
                          <a:latin typeface="+mn-lt"/>
                          <a:ea typeface="+mn-ea"/>
                          <a:cs typeface="+mn-cs"/>
                        </a:rPr>
                        <a:t>Data/sources used:  We leveraged the </a:t>
                      </a:r>
                      <a:r>
                        <a:rPr lang="en-US" sz="850" b="0" kern="1200" dirty="0" err="1" smtClean="0">
                          <a:solidFill>
                            <a:schemeClr val="tx1"/>
                          </a:solidFill>
                          <a:effectLst/>
                          <a:latin typeface="+mn-lt"/>
                          <a:ea typeface="+mn-ea"/>
                          <a:cs typeface="+mn-cs"/>
                        </a:rPr>
                        <a:t>Havi</a:t>
                      </a:r>
                      <a:r>
                        <a:rPr lang="en-US" sz="850" b="0" kern="1200" dirty="0" smtClean="0">
                          <a:solidFill>
                            <a:schemeClr val="tx1"/>
                          </a:solidFill>
                          <a:effectLst/>
                          <a:latin typeface="+mn-lt"/>
                          <a:ea typeface="+mn-ea"/>
                          <a:cs typeface="+mn-cs"/>
                        </a:rPr>
                        <a:t> EAS system (efficient assured supply) to calculate the average outbound cases by DC to support both MB Enfield and MB Coatesville. </a:t>
                      </a:r>
                    </a:p>
                    <a:p>
                      <a:endParaRPr lang="en-GB" sz="850" b="0" dirty="0">
                        <a:solidFill>
                          <a:schemeClr val="tx1"/>
                        </a:solidFill>
                      </a:endParaRPr>
                    </a:p>
                  </a:txBody>
                  <a:tcPr>
                    <a:solidFill>
                      <a:schemeClr val="bg1"/>
                    </a:solidFill>
                  </a:tcPr>
                </a:tc>
                <a:tc>
                  <a:txBody>
                    <a:bodyPr/>
                    <a:lstStyle/>
                    <a:p>
                      <a:pPr marL="88900" lvl="0" indent="-88900">
                        <a:buFont typeface="Arial" panose="020B0604020202020204" pitchFamily="34" charset="0"/>
                        <a:buChar char="•"/>
                      </a:pPr>
                      <a:r>
                        <a:rPr lang="en-US" sz="850" b="0" kern="1200" dirty="0" smtClean="0">
                          <a:solidFill>
                            <a:schemeClr val="tx1"/>
                          </a:solidFill>
                          <a:effectLst/>
                          <a:latin typeface="+mn-lt"/>
                          <a:ea typeface="+mn-ea"/>
                          <a:cs typeface="+mn-cs"/>
                        </a:rPr>
                        <a:t>MB Enfield request to  continuously hold 20,000+ cases and essentially act as our outside storage facility.  </a:t>
                      </a:r>
                    </a:p>
                    <a:p>
                      <a:pPr marL="88900" lvl="0" indent="-88900">
                        <a:buFont typeface="Arial" panose="020B0604020202020204" pitchFamily="34" charset="0"/>
                        <a:buChar char="•"/>
                      </a:pPr>
                      <a:r>
                        <a:rPr lang="en-US" sz="850" b="0" kern="1200" dirty="0" smtClean="0">
                          <a:solidFill>
                            <a:schemeClr val="tx1"/>
                          </a:solidFill>
                          <a:effectLst/>
                          <a:latin typeface="+mn-lt"/>
                          <a:ea typeface="+mn-ea"/>
                          <a:cs typeface="+mn-cs"/>
                        </a:rPr>
                        <a:t>How the customer was engaged:  Supporting / having a presence at the quarterly SCAC meetings. </a:t>
                      </a:r>
                    </a:p>
                    <a:p>
                      <a:endParaRPr lang="en-GB" sz="850" b="0"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50" b="0" kern="1200" dirty="0" smtClean="0">
                          <a:solidFill>
                            <a:schemeClr val="tx1"/>
                          </a:solidFill>
                          <a:effectLst/>
                          <a:latin typeface="+mn-lt"/>
                          <a:ea typeface="+mn-ea"/>
                          <a:cs typeface="+mn-cs"/>
                        </a:rPr>
                        <a:t>System savings of $80K. Decrease in damages as the product was handled less.</a:t>
                      </a:r>
                      <a:endParaRPr lang="en-GB" sz="850" b="0" dirty="0" smtClean="0">
                        <a:solidFill>
                          <a:schemeClr val="tx1"/>
                        </a:solidFill>
                      </a:endParaRPr>
                    </a:p>
                    <a:p>
                      <a:endParaRPr lang="en-GB" sz="850" b="0"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50" b="0" kern="1200" dirty="0" smtClean="0">
                          <a:solidFill>
                            <a:schemeClr val="tx1"/>
                          </a:solidFill>
                          <a:effectLst/>
                          <a:latin typeface="+mn-lt"/>
                          <a:ea typeface="+mn-ea"/>
                          <a:cs typeface="+mn-cs"/>
                        </a:rPr>
                        <a:t>Confirming the 20,000 cases were being held in inventory was challenging as MB Enfield did not have a reporting system in place to calculate &amp; confirm.  As a result, McCain logistics was managing this piece of the program.</a:t>
                      </a:r>
                      <a:endParaRPr lang="en-GB" sz="850" b="0" dirty="0" smtClean="0">
                        <a:solidFill>
                          <a:schemeClr val="tx1"/>
                        </a:solidFill>
                      </a:endParaRPr>
                    </a:p>
                    <a:p>
                      <a:endParaRPr lang="en-GB" sz="850" b="0" dirty="0">
                        <a:solidFill>
                          <a:schemeClr val="tx1"/>
                        </a:solidFill>
                      </a:endParaRPr>
                    </a:p>
                  </a:txBody>
                  <a:tcPr>
                    <a:solidFill>
                      <a:schemeClr val="bg1"/>
                    </a:solidFill>
                  </a:tcPr>
                </a:tc>
                <a:extLst>
                  <a:ext uri="{0D108BD9-81ED-4DB2-BD59-A6C34878D82A}">
                    <a16:rowId xmlns:a16="http://schemas.microsoft.com/office/drawing/2014/main" val="4250470474"/>
                  </a:ext>
                </a:extLst>
              </a:tr>
            </a:tbl>
          </a:graphicData>
        </a:graphic>
      </p:graphicFrame>
      <p:pic>
        <p:nvPicPr>
          <p:cNvPr id="3" name="Picture 2"/>
          <p:cNvPicPr>
            <a:picLocks noChangeAspect="1"/>
          </p:cNvPicPr>
          <p:nvPr/>
        </p:nvPicPr>
        <p:blipFill>
          <a:blip r:embed="rId3"/>
          <a:stretch>
            <a:fillRect/>
          </a:stretch>
        </p:blipFill>
        <p:spPr>
          <a:xfrm>
            <a:off x="123816" y="94402"/>
            <a:ext cx="785555" cy="511607"/>
          </a:xfrm>
          <a:prstGeom prst="rect">
            <a:avLst/>
          </a:prstGeom>
        </p:spPr>
      </p:pic>
    </p:spTree>
    <p:extLst>
      <p:ext uri="{BB962C8B-B14F-4D97-AF65-F5344CB8AC3E}">
        <p14:creationId xmlns:p14="http://schemas.microsoft.com/office/powerpoint/2010/main" val="606782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711848"/>
            <a:ext cx="877163" cy="307777"/>
          </a:xfrm>
          <a:prstGeom prst="rect">
            <a:avLst/>
          </a:prstGeom>
          <a:solidFill>
            <a:srgbClr val="FFE100"/>
          </a:solidFill>
          <a:ln>
            <a:noFill/>
          </a:ln>
        </p:spPr>
        <p:txBody>
          <a:bodyPr wrap="none" rtlCol="0">
            <a:spAutoFit/>
          </a:bodyPr>
          <a:lstStyle/>
          <a:p>
            <a:r>
              <a:rPr lang="en-GB" sz="1400" dirty="0" smtClean="0">
                <a:latin typeface="Berlin Sans FB" panose="020E0602020502020306" pitchFamily="34" charset="0"/>
              </a:rPr>
              <a:t>#BeMore</a:t>
            </a:r>
            <a:endParaRPr lang="en-GB" sz="1400" dirty="0">
              <a:latin typeface="Berlin Sans FB" panose="020E06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94007960"/>
              </p:ext>
            </p:extLst>
          </p:nvPr>
        </p:nvGraphicFramePr>
        <p:xfrm>
          <a:off x="107504" y="915566"/>
          <a:ext cx="8811705" cy="3200400"/>
        </p:xfrm>
        <a:graphic>
          <a:graphicData uri="http://schemas.openxmlformats.org/drawingml/2006/table">
            <a:tbl>
              <a:tblPr firstRow="1" bandRow="1">
                <a:tableStyleId>{5C22544A-7EE6-4342-B048-85BDC9FD1C3A}</a:tableStyleId>
              </a:tblPr>
              <a:tblGrid>
                <a:gridCol w="1258815">
                  <a:extLst>
                    <a:ext uri="{9D8B030D-6E8A-4147-A177-3AD203B41FA5}">
                      <a16:colId xmlns:a16="http://schemas.microsoft.com/office/drawing/2014/main" val="3858229174"/>
                    </a:ext>
                  </a:extLst>
                </a:gridCol>
                <a:gridCol w="1258815">
                  <a:extLst>
                    <a:ext uri="{9D8B030D-6E8A-4147-A177-3AD203B41FA5}">
                      <a16:colId xmlns:a16="http://schemas.microsoft.com/office/drawing/2014/main" val="606375292"/>
                    </a:ext>
                  </a:extLst>
                </a:gridCol>
                <a:gridCol w="1258815">
                  <a:extLst>
                    <a:ext uri="{9D8B030D-6E8A-4147-A177-3AD203B41FA5}">
                      <a16:colId xmlns:a16="http://schemas.microsoft.com/office/drawing/2014/main" val="3261385722"/>
                    </a:ext>
                  </a:extLst>
                </a:gridCol>
                <a:gridCol w="1258815">
                  <a:extLst>
                    <a:ext uri="{9D8B030D-6E8A-4147-A177-3AD203B41FA5}">
                      <a16:colId xmlns:a16="http://schemas.microsoft.com/office/drawing/2014/main" val="1672698123"/>
                    </a:ext>
                  </a:extLst>
                </a:gridCol>
                <a:gridCol w="1258815">
                  <a:extLst>
                    <a:ext uri="{9D8B030D-6E8A-4147-A177-3AD203B41FA5}">
                      <a16:colId xmlns:a16="http://schemas.microsoft.com/office/drawing/2014/main" val="875625232"/>
                    </a:ext>
                  </a:extLst>
                </a:gridCol>
                <a:gridCol w="1258815">
                  <a:extLst>
                    <a:ext uri="{9D8B030D-6E8A-4147-A177-3AD203B41FA5}">
                      <a16:colId xmlns:a16="http://schemas.microsoft.com/office/drawing/2014/main" val="486251685"/>
                    </a:ext>
                  </a:extLst>
                </a:gridCol>
                <a:gridCol w="1258815">
                  <a:extLst>
                    <a:ext uri="{9D8B030D-6E8A-4147-A177-3AD203B41FA5}">
                      <a16:colId xmlns:a16="http://schemas.microsoft.com/office/drawing/2014/main" val="1910607849"/>
                    </a:ext>
                  </a:extLst>
                </a:gridCol>
              </a:tblGrid>
              <a:tr h="380063">
                <a:tc>
                  <a:txBody>
                    <a:bodyPr/>
                    <a:lstStyle/>
                    <a:p>
                      <a:r>
                        <a:rPr lang="en-GB" sz="700" dirty="0" smtClean="0">
                          <a:solidFill>
                            <a:schemeClr val="tx1"/>
                          </a:solidFill>
                        </a:rPr>
                        <a:t>The</a:t>
                      </a:r>
                      <a:r>
                        <a:rPr lang="en-GB" sz="700" baseline="0" dirty="0" smtClean="0">
                          <a:solidFill>
                            <a:schemeClr val="tx1"/>
                          </a:solidFill>
                        </a:rPr>
                        <a:t> customer’s name where we made a significant impact ..</a:t>
                      </a:r>
                    </a:p>
                  </a:txBody>
                  <a:tcPr>
                    <a:solidFill>
                      <a:srgbClr val="FFE100"/>
                    </a:solidFill>
                  </a:tcPr>
                </a:tc>
                <a:tc>
                  <a:txBody>
                    <a:bodyPr/>
                    <a:lstStyle/>
                    <a:p>
                      <a:r>
                        <a:rPr lang="en-GB" sz="700" baseline="0" dirty="0" smtClean="0">
                          <a:solidFill>
                            <a:schemeClr val="tx1"/>
                          </a:solidFill>
                        </a:rPr>
                        <a:t>The customer’s commercial tension/need identified through understanding THEIR business</a:t>
                      </a:r>
                    </a:p>
                  </a:txBody>
                  <a:tcPr>
                    <a:solidFill>
                      <a:srgbClr val="FFE100"/>
                    </a:solidFill>
                  </a:tcPr>
                </a:tc>
                <a:tc>
                  <a:txBody>
                    <a:bodyPr/>
                    <a:lstStyle/>
                    <a:p>
                      <a:r>
                        <a:rPr lang="en-GB" sz="700" dirty="0" smtClean="0">
                          <a:solidFill>
                            <a:schemeClr val="tx1"/>
                          </a:solidFill>
                        </a:rPr>
                        <a:t>The</a:t>
                      </a:r>
                      <a:r>
                        <a:rPr lang="en-GB" sz="700" baseline="0" dirty="0" smtClean="0">
                          <a:solidFill>
                            <a:schemeClr val="tx1"/>
                          </a:solidFill>
                        </a:rPr>
                        <a:t> function we were talking with in the customer</a:t>
                      </a:r>
                    </a:p>
                  </a:txBody>
                  <a:tcPr>
                    <a:solidFill>
                      <a:srgbClr val="FFE100"/>
                    </a:solidFill>
                  </a:tcPr>
                </a:tc>
                <a:tc>
                  <a:txBody>
                    <a:bodyPr/>
                    <a:lstStyle/>
                    <a:p>
                      <a:r>
                        <a:rPr lang="en-GB" sz="700" dirty="0" smtClean="0">
                          <a:solidFill>
                            <a:schemeClr val="tx1"/>
                          </a:solidFill>
                        </a:rPr>
                        <a:t>How</a:t>
                      </a:r>
                      <a:r>
                        <a:rPr lang="en-GB" sz="700" baseline="0" dirty="0" smtClean="0">
                          <a:solidFill>
                            <a:schemeClr val="tx1"/>
                          </a:solidFill>
                        </a:rPr>
                        <a:t> we developed the solution ..</a:t>
                      </a:r>
                    </a:p>
                  </a:txBody>
                  <a:tcPr>
                    <a:solidFill>
                      <a:srgbClr val="FFE100"/>
                    </a:solidFill>
                  </a:tcPr>
                </a:tc>
                <a:tc>
                  <a:txBody>
                    <a:bodyPr/>
                    <a:lstStyle/>
                    <a:p>
                      <a:r>
                        <a:rPr lang="en-GB" sz="700" dirty="0" smtClean="0">
                          <a:solidFill>
                            <a:schemeClr val="tx1"/>
                          </a:solidFill>
                        </a:rPr>
                        <a:t>A</a:t>
                      </a:r>
                      <a:r>
                        <a:rPr lang="en-GB" sz="700" baseline="0" dirty="0" smtClean="0">
                          <a:solidFill>
                            <a:schemeClr val="tx1"/>
                          </a:solidFill>
                        </a:rPr>
                        <a:t> description of the McCain solution ..</a:t>
                      </a:r>
                    </a:p>
                  </a:txBody>
                  <a:tcPr>
                    <a:solidFill>
                      <a:srgbClr val="FFE100"/>
                    </a:solidFill>
                  </a:tcPr>
                </a:tc>
                <a:tc>
                  <a:txBody>
                    <a:bodyPr/>
                    <a:lstStyle/>
                    <a:p>
                      <a:r>
                        <a:rPr lang="en-GB" sz="700" dirty="0" smtClean="0">
                          <a:solidFill>
                            <a:schemeClr val="tx1"/>
                          </a:solidFill>
                        </a:rPr>
                        <a:t>The</a:t>
                      </a:r>
                      <a:r>
                        <a:rPr lang="en-GB" sz="700" baseline="0" dirty="0" smtClean="0">
                          <a:solidFill>
                            <a:schemeClr val="tx1"/>
                          </a:solidFill>
                        </a:rPr>
                        <a:t> benefits for the customer ..</a:t>
                      </a:r>
                    </a:p>
                  </a:txBody>
                  <a:tcPr>
                    <a:solidFill>
                      <a:srgbClr val="FFE100"/>
                    </a:solidFill>
                  </a:tcPr>
                </a:tc>
                <a:tc>
                  <a:txBody>
                    <a:bodyPr/>
                    <a:lstStyle/>
                    <a:p>
                      <a:r>
                        <a:rPr lang="en-GB" sz="700" dirty="0" smtClean="0">
                          <a:solidFill>
                            <a:schemeClr val="tx1"/>
                          </a:solidFill>
                        </a:rPr>
                        <a:t>The learning to be shared ..</a:t>
                      </a:r>
                    </a:p>
                  </a:txBody>
                  <a:tcPr>
                    <a:solidFill>
                      <a:srgbClr val="FFE100"/>
                    </a:solidFill>
                  </a:tcPr>
                </a:tc>
                <a:extLst>
                  <a:ext uri="{0D108BD9-81ED-4DB2-BD59-A6C34878D82A}">
                    <a16:rowId xmlns:a16="http://schemas.microsoft.com/office/drawing/2014/main" val="3086708671"/>
                  </a:ext>
                </a:extLst>
              </a:tr>
              <a:tr h="342526">
                <a:tc>
                  <a:txBody>
                    <a:bodyPr/>
                    <a:lstStyle/>
                    <a:p>
                      <a:pPr marL="0" indent="0">
                        <a:buNone/>
                      </a:pPr>
                      <a:r>
                        <a:rPr lang="en-GB" sz="850" dirty="0" smtClean="0">
                          <a:solidFill>
                            <a:schemeClr val="tx1"/>
                          </a:solidFill>
                        </a:rPr>
                        <a:t>Aldi</a:t>
                      </a:r>
                      <a:endParaRPr lang="en-GB" sz="850" dirty="0">
                        <a:solidFill>
                          <a:schemeClr val="tx1"/>
                        </a:solidFill>
                      </a:endParaRPr>
                    </a:p>
                  </a:txBody>
                  <a:tcPr>
                    <a:solidFill>
                      <a:schemeClr val="bg1"/>
                    </a:solidFill>
                  </a:tcPr>
                </a:tc>
                <a:tc>
                  <a:txBody>
                    <a:bodyPr/>
                    <a:lstStyle/>
                    <a:p>
                      <a:r>
                        <a:rPr lang="en-GB" sz="850" dirty="0" smtClean="0">
                          <a:solidFill>
                            <a:schemeClr val="tx1"/>
                          </a:solidFill>
                        </a:rPr>
                        <a:t>With Aldi being</a:t>
                      </a:r>
                      <a:r>
                        <a:rPr lang="en-GB" sz="850" baseline="0" dirty="0" smtClean="0">
                          <a:solidFill>
                            <a:schemeClr val="tx1"/>
                          </a:solidFill>
                        </a:rPr>
                        <a:t> a limited assortment customer, they wanted to carry the correct items everyday to maximize sales, while supplementing with high volume, unique items in 2 week LTO’s during the course of the year.</a:t>
                      </a:r>
                      <a:endParaRPr lang="en-GB" sz="850" dirty="0" smtClean="0">
                        <a:solidFill>
                          <a:schemeClr val="tx1"/>
                        </a:solidFill>
                      </a:endParaRPr>
                    </a:p>
                    <a:p>
                      <a:endParaRPr lang="en-GB" sz="850" dirty="0" smtClean="0">
                        <a:solidFill>
                          <a:schemeClr val="tx1"/>
                        </a:solidFill>
                      </a:endParaRPr>
                    </a:p>
                    <a:p>
                      <a:r>
                        <a:rPr lang="en-GB" sz="850" dirty="0" smtClean="0">
                          <a:solidFill>
                            <a:schemeClr val="tx1"/>
                          </a:solidFill>
                        </a:rPr>
                        <a:t>Customer did not</a:t>
                      </a:r>
                      <a:r>
                        <a:rPr lang="en-GB" sz="850" baseline="0" dirty="0" smtClean="0">
                          <a:solidFill>
                            <a:schemeClr val="tx1"/>
                          </a:solidFill>
                        </a:rPr>
                        <a:t> have category expertise in Potato Category and needed assistance in determining their Everyday Offerings as well as their LTO offerings.</a:t>
                      </a:r>
                      <a:endParaRPr lang="en-GB" sz="850" dirty="0">
                        <a:solidFill>
                          <a:schemeClr val="tx1"/>
                        </a:solidFill>
                      </a:endParaRPr>
                    </a:p>
                  </a:txBody>
                  <a:tcPr>
                    <a:solidFill>
                      <a:schemeClr val="bg1"/>
                    </a:solidFill>
                  </a:tcPr>
                </a:tc>
                <a:tc>
                  <a:txBody>
                    <a:bodyPr/>
                    <a:lstStyle/>
                    <a:p>
                      <a:r>
                        <a:rPr lang="en-GB" sz="850" dirty="0" smtClean="0">
                          <a:solidFill>
                            <a:schemeClr val="tx1"/>
                          </a:solidFill>
                        </a:rPr>
                        <a:t>Sales &amp; Category</a:t>
                      </a:r>
                      <a:r>
                        <a:rPr lang="en-GB" sz="850" baseline="0" dirty="0" smtClean="0">
                          <a:solidFill>
                            <a:schemeClr val="tx1"/>
                          </a:solidFill>
                        </a:rPr>
                        <a:t> Management</a:t>
                      </a:r>
                      <a:endParaRPr lang="en-GB" sz="850" dirty="0">
                        <a:solidFill>
                          <a:schemeClr val="tx1"/>
                        </a:solidFill>
                      </a:endParaRPr>
                    </a:p>
                  </a:txBody>
                  <a:tcPr>
                    <a:solidFill>
                      <a:schemeClr val="bg1"/>
                    </a:solidFill>
                  </a:tcPr>
                </a:tc>
                <a:tc>
                  <a:txBody>
                    <a:bodyPr/>
                    <a:lstStyle/>
                    <a:p>
                      <a:r>
                        <a:rPr lang="en-GB" sz="850" dirty="0" smtClean="0">
                          <a:solidFill>
                            <a:schemeClr val="tx1"/>
                          </a:solidFill>
                        </a:rPr>
                        <a:t>Involved:</a:t>
                      </a:r>
                      <a:r>
                        <a:rPr lang="en-GB" sz="850" baseline="0" dirty="0" smtClean="0">
                          <a:solidFill>
                            <a:schemeClr val="tx1"/>
                          </a:solidFill>
                        </a:rPr>
                        <a:t> Region Manager &amp; Sales Analyst.</a:t>
                      </a:r>
                    </a:p>
                    <a:p>
                      <a:endParaRPr lang="en-GB" sz="850" baseline="0" dirty="0" smtClean="0">
                        <a:solidFill>
                          <a:schemeClr val="tx1"/>
                        </a:solidFill>
                      </a:endParaRPr>
                    </a:p>
                    <a:p>
                      <a:r>
                        <a:rPr lang="en-GB" sz="850" baseline="0" dirty="0" smtClean="0">
                          <a:solidFill>
                            <a:schemeClr val="tx1"/>
                          </a:solidFill>
                        </a:rPr>
                        <a:t>Data Sources: IRI Syndicated Data</a:t>
                      </a:r>
                    </a:p>
                    <a:p>
                      <a:endParaRPr lang="en-GB" sz="850" baseline="0" dirty="0" smtClean="0">
                        <a:solidFill>
                          <a:schemeClr val="tx1"/>
                        </a:solidFill>
                      </a:endParaRPr>
                    </a:p>
                    <a:p>
                      <a:r>
                        <a:rPr lang="en-GB" sz="850" baseline="0" dirty="0" smtClean="0">
                          <a:solidFill>
                            <a:schemeClr val="tx1"/>
                          </a:solidFill>
                        </a:rPr>
                        <a:t>The team </a:t>
                      </a:r>
                      <a:r>
                        <a:rPr lang="en-GB" sz="850" baseline="0" dirty="0" err="1" smtClean="0">
                          <a:solidFill>
                            <a:schemeClr val="tx1"/>
                          </a:solidFill>
                        </a:rPr>
                        <a:t>analyzed</a:t>
                      </a:r>
                      <a:r>
                        <a:rPr lang="en-GB" sz="850" baseline="0" dirty="0" smtClean="0">
                          <a:solidFill>
                            <a:schemeClr val="tx1"/>
                          </a:solidFill>
                        </a:rPr>
                        <a:t> and segmented the category taking into account factors such as seasonality and incremental category sales. </a:t>
                      </a:r>
                    </a:p>
                    <a:p>
                      <a:endParaRPr lang="en-GB" sz="850" baseline="0" dirty="0" smtClean="0">
                        <a:solidFill>
                          <a:schemeClr val="tx1"/>
                        </a:solidFill>
                      </a:endParaRPr>
                    </a:p>
                  </a:txBody>
                  <a:tcPr>
                    <a:solidFill>
                      <a:schemeClr val="bg1"/>
                    </a:solidFill>
                  </a:tcPr>
                </a:tc>
                <a:tc>
                  <a:txBody>
                    <a:bodyPr/>
                    <a:lstStyle/>
                    <a:p>
                      <a:r>
                        <a:rPr lang="en-GB" sz="850" dirty="0" smtClean="0">
                          <a:solidFill>
                            <a:schemeClr val="tx1"/>
                          </a:solidFill>
                        </a:rPr>
                        <a:t>McCain</a:t>
                      </a:r>
                      <a:r>
                        <a:rPr lang="en-GB" sz="850" baseline="0" dirty="0" smtClean="0">
                          <a:solidFill>
                            <a:schemeClr val="tx1"/>
                          </a:solidFill>
                        </a:rPr>
                        <a:t> recommended an everyday assortment that included Shredded </a:t>
                      </a:r>
                      <a:r>
                        <a:rPr lang="en-GB" sz="850" baseline="0" dirty="0" err="1" smtClean="0">
                          <a:solidFill>
                            <a:schemeClr val="tx1"/>
                          </a:solidFill>
                        </a:rPr>
                        <a:t>Hashbrowns</a:t>
                      </a:r>
                      <a:r>
                        <a:rPr lang="en-GB" sz="850" baseline="0" dirty="0" smtClean="0">
                          <a:solidFill>
                            <a:schemeClr val="tx1"/>
                          </a:solidFill>
                        </a:rPr>
                        <a:t> and Steak Fries, which were not previously carried.  In addition, McCain recommended that Aldi supplement their everyday assortment with additional LTO’s that included Skin-On Fries and Seasoned Spirals.  </a:t>
                      </a:r>
                      <a:endParaRPr lang="en-GB" sz="850" dirty="0">
                        <a:solidFill>
                          <a:schemeClr val="tx1"/>
                        </a:solidFill>
                      </a:endParaRPr>
                    </a:p>
                  </a:txBody>
                  <a:tcPr>
                    <a:solidFill>
                      <a:schemeClr val="bg1"/>
                    </a:solidFill>
                  </a:tcPr>
                </a:tc>
                <a:tc>
                  <a:txBody>
                    <a:bodyPr/>
                    <a:lstStyle/>
                    <a:p>
                      <a:r>
                        <a:rPr lang="en-GB" sz="850" dirty="0" smtClean="0">
                          <a:solidFill>
                            <a:schemeClr val="tx1"/>
                          </a:solidFill>
                        </a:rPr>
                        <a:t>This</a:t>
                      </a:r>
                      <a:r>
                        <a:rPr lang="en-GB" sz="850" baseline="0" dirty="0" smtClean="0">
                          <a:solidFill>
                            <a:schemeClr val="tx1"/>
                          </a:solidFill>
                        </a:rPr>
                        <a:t> enhanced mix of products has helped Aldi’s growth within Frozen Potatoes, which has exceeded that of the rest of the store.  Aldi’s Frozen potatoes have grown over 15% and in some divisions as high as 30% year over year.</a:t>
                      </a:r>
                      <a:endParaRPr lang="en-GB" sz="850" dirty="0">
                        <a:solidFill>
                          <a:schemeClr val="tx1"/>
                        </a:solidFill>
                      </a:endParaRPr>
                    </a:p>
                  </a:txBody>
                  <a:tcPr>
                    <a:solidFill>
                      <a:schemeClr val="bg1"/>
                    </a:solidFill>
                  </a:tcPr>
                </a:tc>
                <a:tc>
                  <a:txBody>
                    <a:bodyPr/>
                    <a:lstStyle/>
                    <a:p>
                      <a:r>
                        <a:rPr lang="en-GB" sz="850" dirty="0" smtClean="0">
                          <a:solidFill>
                            <a:schemeClr val="tx1"/>
                          </a:solidFill>
                        </a:rPr>
                        <a:t>Building</a:t>
                      </a:r>
                      <a:r>
                        <a:rPr lang="en-GB" sz="850" baseline="0" dirty="0" smtClean="0">
                          <a:solidFill>
                            <a:schemeClr val="tx1"/>
                          </a:solidFill>
                        </a:rPr>
                        <a:t> a relationship with our customers as category experts can pay off in win/win for both parties.</a:t>
                      </a:r>
                      <a:endParaRPr lang="en-GB" sz="850" dirty="0">
                        <a:solidFill>
                          <a:schemeClr val="tx1"/>
                        </a:solidFill>
                      </a:endParaRPr>
                    </a:p>
                  </a:txBody>
                  <a:tcPr>
                    <a:solidFill>
                      <a:schemeClr val="bg1"/>
                    </a:solidFill>
                  </a:tcPr>
                </a:tc>
                <a:extLst>
                  <a:ext uri="{0D108BD9-81ED-4DB2-BD59-A6C34878D82A}">
                    <a16:rowId xmlns:a16="http://schemas.microsoft.com/office/drawing/2014/main" val="4250470474"/>
                  </a:ext>
                </a:extLst>
              </a:tr>
            </a:tbl>
          </a:graphicData>
        </a:graphic>
      </p:graphicFrame>
      <p:sp>
        <p:nvSpPr>
          <p:cNvPr id="7" name="Text Placeholder 1"/>
          <p:cNvSpPr txBox="1">
            <a:spLocks/>
          </p:cNvSpPr>
          <p:nvPr/>
        </p:nvSpPr>
        <p:spPr>
          <a:xfrm>
            <a:off x="755576" y="195486"/>
            <a:ext cx="1224136"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200" b="1" dirty="0" smtClean="0">
                <a:solidFill>
                  <a:schemeClr val="bg1"/>
                </a:solidFill>
                <a:latin typeface="Century Gothic" panose="020B0502020202020204" pitchFamily="34" charset="0"/>
              </a:rPr>
              <a:t>Growth</a:t>
            </a:r>
          </a:p>
          <a:p>
            <a:pPr marL="0" indent="0">
              <a:buFont typeface="Arial"/>
              <a:buNone/>
            </a:pPr>
            <a:r>
              <a:rPr lang="en-GB" sz="1200" b="1" dirty="0" smtClean="0">
                <a:solidFill>
                  <a:schemeClr val="bg1"/>
                </a:solidFill>
                <a:latin typeface="Century Gothic" panose="020B0502020202020204" pitchFamily="34" charset="0"/>
              </a:rPr>
              <a:t>Engagement</a:t>
            </a:r>
            <a:endParaRPr lang="en-GB" sz="1200"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107504" y="51471"/>
            <a:ext cx="576064" cy="734838"/>
          </a:xfrm>
          <a:prstGeom prst="rect">
            <a:avLst/>
          </a:prstGeom>
        </p:spPr>
      </p:pic>
    </p:spTree>
    <p:extLst>
      <p:ext uri="{BB962C8B-B14F-4D97-AF65-F5344CB8AC3E}">
        <p14:creationId xmlns:p14="http://schemas.microsoft.com/office/powerpoint/2010/main" val="13686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711848"/>
            <a:ext cx="877163" cy="307777"/>
          </a:xfrm>
          <a:prstGeom prst="rect">
            <a:avLst/>
          </a:prstGeom>
          <a:solidFill>
            <a:srgbClr val="FFE100"/>
          </a:solidFill>
          <a:ln>
            <a:noFill/>
          </a:ln>
        </p:spPr>
        <p:txBody>
          <a:bodyPr wrap="none" rtlCol="0">
            <a:spAutoFit/>
          </a:bodyPr>
          <a:lstStyle/>
          <a:p>
            <a:r>
              <a:rPr lang="en-GB" sz="1400" dirty="0" smtClean="0">
                <a:latin typeface="Berlin Sans FB" panose="020E0602020502020306" pitchFamily="34" charset="0"/>
              </a:rPr>
              <a:t>#BeMore</a:t>
            </a:r>
            <a:endParaRPr lang="en-GB" sz="1400" dirty="0">
              <a:latin typeface="Berlin Sans FB" panose="020E06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7131178"/>
              </p:ext>
            </p:extLst>
          </p:nvPr>
        </p:nvGraphicFramePr>
        <p:xfrm>
          <a:off x="153346" y="771550"/>
          <a:ext cx="8811705" cy="3663638"/>
        </p:xfrm>
        <a:graphic>
          <a:graphicData uri="http://schemas.openxmlformats.org/drawingml/2006/table">
            <a:tbl>
              <a:tblPr firstRow="1" bandRow="1">
                <a:tableStyleId>{5C22544A-7EE6-4342-B048-85BDC9FD1C3A}</a:tableStyleId>
              </a:tblPr>
              <a:tblGrid>
                <a:gridCol w="1258815">
                  <a:extLst>
                    <a:ext uri="{9D8B030D-6E8A-4147-A177-3AD203B41FA5}">
                      <a16:colId xmlns:a16="http://schemas.microsoft.com/office/drawing/2014/main" val="3858229174"/>
                    </a:ext>
                  </a:extLst>
                </a:gridCol>
                <a:gridCol w="1258815">
                  <a:extLst>
                    <a:ext uri="{9D8B030D-6E8A-4147-A177-3AD203B41FA5}">
                      <a16:colId xmlns:a16="http://schemas.microsoft.com/office/drawing/2014/main" val="606375292"/>
                    </a:ext>
                  </a:extLst>
                </a:gridCol>
                <a:gridCol w="1258815">
                  <a:extLst>
                    <a:ext uri="{9D8B030D-6E8A-4147-A177-3AD203B41FA5}">
                      <a16:colId xmlns:a16="http://schemas.microsoft.com/office/drawing/2014/main" val="3261385722"/>
                    </a:ext>
                  </a:extLst>
                </a:gridCol>
                <a:gridCol w="1258815">
                  <a:extLst>
                    <a:ext uri="{9D8B030D-6E8A-4147-A177-3AD203B41FA5}">
                      <a16:colId xmlns:a16="http://schemas.microsoft.com/office/drawing/2014/main" val="1672698123"/>
                    </a:ext>
                  </a:extLst>
                </a:gridCol>
                <a:gridCol w="1258815">
                  <a:extLst>
                    <a:ext uri="{9D8B030D-6E8A-4147-A177-3AD203B41FA5}">
                      <a16:colId xmlns:a16="http://schemas.microsoft.com/office/drawing/2014/main" val="875625232"/>
                    </a:ext>
                  </a:extLst>
                </a:gridCol>
                <a:gridCol w="1258815">
                  <a:extLst>
                    <a:ext uri="{9D8B030D-6E8A-4147-A177-3AD203B41FA5}">
                      <a16:colId xmlns:a16="http://schemas.microsoft.com/office/drawing/2014/main" val="486251685"/>
                    </a:ext>
                  </a:extLst>
                </a:gridCol>
                <a:gridCol w="1258815">
                  <a:extLst>
                    <a:ext uri="{9D8B030D-6E8A-4147-A177-3AD203B41FA5}">
                      <a16:colId xmlns:a16="http://schemas.microsoft.com/office/drawing/2014/main" val="1910607849"/>
                    </a:ext>
                  </a:extLst>
                </a:gridCol>
              </a:tblGrid>
              <a:tr h="524198">
                <a:tc>
                  <a:txBody>
                    <a:bodyPr/>
                    <a:lstStyle/>
                    <a:p>
                      <a:r>
                        <a:rPr lang="en-GB" sz="700" dirty="0" smtClean="0">
                          <a:solidFill>
                            <a:schemeClr val="tx1"/>
                          </a:solidFill>
                        </a:rPr>
                        <a:t>The</a:t>
                      </a:r>
                      <a:r>
                        <a:rPr lang="en-GB" sz="700" baseline="0" dirty="0" smtClean="0">
                          <a:solidFill>
                            <a:schemeClr val="tx1"/>
                          </a:solidFill>
                        </a:rPr>
                        <a:t> customer’s name where we made a significant impact ..</a:t>
                      </a:r>
                    </a:p>
                  </a:txBody>
                  <a:tcPr>
                    <a:solidFill>
                      <a:srgbClr val="FFE100"/>
                    </a:solidFill>
                  </a:tcPr>
                </a:tc>
                <a:tc>
                  <a:txBody>
                    <a:bodyPr/>
                    <a:lstStyle/>
                    <a:p>
                      <a:r>
                        <a:rPr lang="en-GB" sz="700" baseline="0" dirty="0" smtClean="0">
                          <a:solidFill>
                            <a:schemeClr val="tx1"/>
                          </a:solidFill>
                        </a:rPr>
                        <a:t>The customer’s commercial tension/need identified through understanding THEIR business</a:t>
                      </a:r>
                    </a:p>
                  </a:txBody>
                  <a:tcPr>
                    <a:solidFill>
                      <a:srgbClr val="FFE100"/>
                    </a:solidFill>
                  </a:tcPr>
                </a:tc>
                <a:tc>
                  <a:txBody>
                    <a:bodyPr/>
                    <a:lstStyle/>
                    <a:p>
                      <a:r>
                        <a:rPr lang="en-GB" sz="700" dirty="0" smtClean="0">
                          <a:solidFill>
                            <a:schemeClr val="tx1"/>
                          </a:solidFill>
                        </a:rPr>
                        <a:t>The</a:t>
                      </a:r>
                      <a:r>
                        <a:rPr lang="en-GB" sz="700" baseline="0" dirty="0" smtClean="0">
                          <a:solidFill>
                            <a:schemeClr val="tx1"/>
                          </a:solidFill>
                        </a:rPr>
                        <a:t> function we were talking with in the customer</a:t>
                      </a:r>
                    </a:p>
                  </a:txBody>
                  <a:tcPr>
                    <a:solidFill>
                      <a:srgbClr val="FFE100"/>
                    </a:solidFill>
                  </a:tcPr>
                </a:tc>
                <a:tc>
                  <a:txBody>
                    <a:bodyPr/>
                    <a:lstStyle/>
                    <a:p>
                      <a:r>
                        <a:rPr lang="en-GB" sz="700" dirty="0" smtClean="0">
                          <a:solidFill>
                            <a:schemeClr val="tx1"/>
                          </a:solidFill>
                        </a:rPr>
                        <a:t>How</a:t>
                      </a:r>
                      <a:r>
                        <a:rPr lang="en-GB" sz="700" baseline="0" dirty="0" smtClean="0">
                          <a:solidFill>
                            <a:schemeClr val="tx1"/>
                          </a:solidFill>
                        </a:rPr>
                        <a:t> we developed the solution ..</a:t>
                      </a:r>
                    </a:p>
                  </a:txBody>
                  <a:tcPr>
                    <a:solidFill>
                      <a:srgbClr val="FFE100"/>
                    </a:solidFill>
                  </a:tcPr>
                </a:tc>
                <a:tc>
                  <a:txBody>
                    <a:bodyPr/>
                    <a:lstStyle/>
                    <a:p>
                      <a:r>
                        <a:rPr lang="en-GB" sz="700" dirty="0" smtClean="0">
                          <a:solidFill>
                            <a:schemeClr val="tx1"/>
                          </a:solidFill>
                        </a:rPr>
                        <a:t>A</a:t>
                      </a:r>
                      <a:r>
                        <a:rPr lang="en-GB" sz="700" baseline="0" dirty="0" smtClean="0">
                          <a:solidFill>
                            <a:schemeClr val="tx1"/>
                          </a:solidFill>
                        </a:rPr>
                        <a:t> description of the McCain solution ..</a:t>
                      </a:r>
                    </a:p>
                  </a:txBody>
                  <a:tcPr>
                    <a:solidFill>
                      <a:srgbClr val="FFE100"/>
                    </a:solidFill>
                  </a:tcPr>
                </a:tc>
                <a:tc>
                  <a:txBody>
                    <a:bodyPr/>
                    <a:lstStyle/>
                    <a:p>
                      <a:r>
                        <a:rPr lang="en-GB" sz="700" dirty="0" smtClean="0">
                          <a:solidFill>
                            <a:schemeClr val="tx1"/>
                          </a:solidFill>
                        </a:rPr>
                        <a:t>The</a:t>
                      </a:r>
                      <a:r>
                        <a:rPr lang="en-GB" sz="700" baseline="0" dirty="0" smtClean="0">
                          <a:solidFill>
                            <a:schemeClr val="tx1"/>
                          </a:solidFill>
                        </a:rPr>
                        <a:t> benefits for the customer ..</a:t>
                      </a:r>
                    </a:p>
                  </a:txBody>
                  <a:tcPr>
                    <a:solidFill>
                      <a:srgbClr val="FFE100"/>
                    </a:solidFill>
                  </a:tcPr>
                </a:tc>
                <a:tc>
                  <a:txBody>
                    <a:bodyPr/>
                    <a:lstStyle/>
                    <a:p>
                      <a:r>
                        <a:rPr lang="en-GB" sz="700" dirty="0" smtClean="0">
                          <a:solidFill>
                            <a:schemeClr val="tx1"/>
                          </a:solidFill>
                        </a:rPr>
                        <a:t>The learning to be shared ..</a:t>
                      </a:r>
                    </a:p>
                  </a:txBody>
                  <a:tcPr>
                    <a:solidFill>
                      <a:srgbClr val="FFE100"/>
                    </a:solidFill>
                  </a:tcPr>
                </a:tc>
                <a:extLst>
                  <a:ext uri="{0D108BD9-81ED-4DB2-BD59-A6C34878D82A}">
                    <a16:rowId xmlns:a16="http://schemas.microsoft.com/office/drawing/2014/main" val="3086708671"/>
                  </a:ext>
                </a:extLst>
              </a:tr>
              <a:tr h="847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Apex Parks Group is a privately held operating company based in Aliso Viejo, California comprised of 14 Family Entertainment Centers in multiple states, and the Big Kahuna’s water park in Destin, Florida. </a:t>
                      </a:r>
                      <a:endParaRPr lang="en-GB" sz="800" dirty="0" smtClean="0">
                        <a:solidFill>
                          <a:schemeClr val="tx1"/>
                        </a:solidFill>
                      </a:endParaRPr>
                    </a:p>
                    <a:p>
                      <a:endParaRPr lang="en-GB" sz="800" dirty="0">
                        <a:solidFill>
                          <a:schemeClr val="tx1"/>
                        </a:solidFill>
                      </a:endParaRPr>
                    </a:p>
                  </a:txBody>
                  <a:tcPr>
                    <a:solidFill>
                      <a:schemeClr val="bg1"/>
                    </a:solidFill>
                  </a:tcPr>
                </a:tc>
                <a:tc>
                  <a:txBody>
                    <a:bodyPr/>
                    <a:lstStyle/>
                    <a:p>
                      <a:r>
                        <a:rPr lang="en-US" sz="800" b="0" kern="1200" dirty="0" smtClean="0">
                          <a:solidFill>
                            <a:schemeClr val="tx1"/>
                          </a:solidFill>
                          <a:effectLst/>
                          <a:latin typeface="+mn-lt"/>
                          <a:ea typeface="+mn-ea"/>
                          <a:cs typeface="+mn-cs"/>
                        </a:rPr>
                        <a:t>Maximize</a:t>
                      </a:r>
                      <a:r>
                        <a:rPr lang="en-US" sz="800" b="0" kern="1200" baseline="0" dirty="0" smtClean="0">
                          <a:solidFill>
                            <a:schemeClr val="tx1"/>
                          </a:solidFill>
                          <a:effectLst/>
                          <a:latin typeface="+mn-lt"/>
                          <a:ea typeface="+mn-ea"/>
                          <a:cs typeface="+mn-cs"/>
                        </a:rPr>
                        <a:t> revenue from the menu. </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aseline="0" dirty="0" smtClean="0">
                          <a:solidFill>
                            <a:schemeClr val="tx1"/>
                          </a:solidFill>
                        </a:rPr>
                        <a:t>Apex Parks Purchasing and Marketing Departments</a:t>
                      </a:r>
                      <a:endParaRPr lang="en-GB" sz="800" dirty="0" smtClean="0">
                        <a:solidFill>
                          <a:schemeClr val="tx1"/>
                        </a:solidFill>
                      </a:endParaRPr>
                    </a:p>
                    <a:p>
                      <a:endParaRPr lang="en-GB" sz="800" dirty="0">
                        <a:solidFill>
                          <a:schemeClr val="tx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Reframing the “commercial problem” – FROM – an initial ask was for new appetizer ideas</a:t>
                      </a:r>
                      <a:r>
                        <a:rPr lang="en-GB" sz="800" baseline="0" dirty="0" smtClean="0">
                          <a:solidFill>
                            <a:schemeClr val="tx1"/>
                          </a:solidFill>
                        </a:rPr>
                        <a:t> to replace the rings due to poor sales.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0" dirty="0" smtClean="0">
                          <a:solidFill>
                            <a:schemeClr val="tx1"/>
                          </a:solidFill>
                        </a:rPr>
                        <a:t>TO – using Sales data to show the popularity (menu frequency) of onion rings.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0" dirty="0" smtClean="0">
                          <a:solidFill>
                            <a:schemeClr val="tx1"/>
                          </a:solidFill>
                        </a:rPr>
                        <a:t>Identifying that </a:t>
                      </a:r>
                      <a:r>
                        <a:rPr lang="en-GB" sz="800" dirty="0" smtClean="0">
                          <a:solidFill>
                            <a:schemeClr val="tx1"/>
                          </a:solidFill>
                        </a:rPr>
                        <a:t>Apex Parks is a</a:t>
                      </a:r>
                      <a:r>
                        <a:rPr lang="en-GB" sz="800" baseline="0" dirty="0" smtClean="0">
                          <a:solidFill>
                            <a:schemeClr val="tx1"/>
                          </a:solidFill>
                        </a:rPr>
                        <a:t> fun </a:t>
                      </a:r>
                      <a:r>
                        <a:rPr lang="en-GB" sz="800" baseline="0" dirty="0" err="1" smtClean="0">
                          <a:solidFill>
                            <a:schemeClr val="tx1"/>
                          </a:solidFill>
                        </a:rPr>
                        <a:t>center</a:t>
                      </a:r>
                      <a:r>
                        <a:rPr lang="en-GB" sz="800" baseline="0" dirty="0" smtClean="0">
                          <a:solidFill>
                            <a:schemeClr val="tx1"/>
                          </a:solidFill>
                        </a:rPr>
                        <a:t> specializing  in exciting experiences for the entire family, however the dining experience did not reflect the atmosphere they wanted to portray. Utilizing existing Marketing collateral to make the service of Onion Rings as exciting as the operations they are served in. </a:t>
                      </a:r>
                      <a:endParaRPr lang="en-GB" sz="800" dirty="0" smtClean="0">
                        <a:solidFill>
                          <a:schemeClr val="tx1"/>
                        </a:solidFill>
                      </a:endParaRPr>
                    </a:p>
                    <a:p>
                      <a:endParaRPr lang="en-GB" sz="800"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aseline="0" dirty="0" smtClean="0">
                          <a:solidFill>
                            <a:schemeClr val="tx1"/>
                          </a:solidFill>
                        </a:rPr>
                        <a:t>Showing Apex Parks how to make their food fun and exciting in order to generate new sales by utilizing existing marketing data and insights as well as serving ware.</a:t>
                      </a:r>
                      <a:endParaRPr lang="en-GB" sz="800" dirty="0" smtClean="0">
                        <a:solidFill>
                          <a:schemeClr val="tx1"/>
                        </a:solidFill>
                      </a:endParaRPr>
                    </a:p>
                    <a:p>
                      <a:endParaRPr lang="en-GB" sz="800"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aseline="0" dirty="0" smtClean="0">
                          <a:solidFill>
                            <a:schemeClr val="tx1"/>
                          </a:solidFill>
                        </a:rPr>
                        <a:t>Increased overall appetizer sales for Apex parks.</a:t>
                      </a:r>
                      <a:endParaRPr lang="en-GB" sz="800" dirty="0" smtClean="0">
                        <a:solidFill>
                          <a:schemeClr val="tx1"/>
                        </a:solidFill>
                      </a:endParaRPr>
                    </a:p>
                    <a:p>
                      <a:endParaRPr lang="en-GB" sz="800"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Dig</a:t>
                      </a:r>
                      <a:r>
                        <a:rPr lang="en-GB" sz="800" baseline="0" dirty="0" smtClean="0">
                          <a:solidFill>
                            <a:schemeClr val="tx1"/>
                          </a:solidFill>
                        </a:rPr>
                        <a:t> deep for the REAL reason behind a tension point.  Look at how the customer is executing their foodservice game plan and utilize the mountains of data and support McCain has to offer a solution that delivers SUSTAINABLE results.</a:t>
                      </a:r>
                      <a:endParaRPr lang="en-GB" sz="800" dirty="0" smtClean="0">
                        <a:solidFill>
                          <a:schemeClr val="tx1"/>
                        </a:solidFill>
                      </a:endParaRPr>
                    </a:p>
                    <a:p>
                      <a:endParaRPr lang="en-GB" sz="800" dirty="0">
                        <a:solidFill>
                          <a:schemeClr val="tx1"/>
                        </a:solidFill>
                      </a:endParaRPr>
                    </a:p>
                  </a:txBody>
                  <a:tcPr>
                    <a:solidFill>
                      <a:schemeClr val="bg1"/>
                    </a:solidFill>
                  </a:tcPr>
                </a:tc>
                <a:extLst>
                  <a:ext uri="{0D108BD9-81ED-4DB2-BD59-A6C34878D82A}">
                    <a16:rowId xmlns:a16="http://schemas.microsoft.com/office/drawing/2014/main" val="4250470474"/>
                  </a:ext>
                </a:extLst>
              </a:tr>
            </a:tbl>
          </a:graphicData>
        </a:graphic>
      </p:graphicFrame>
      <p:sp>
        <p:nvSpPr>
          <p:cNvPr id="7" name="Text Placeholder 1"/>
          <p:cNvSpPr txBox="1">
            <a:spLocks/>
          </p:cNvSpPr>
          <p:nvPr/>
        </p:nvSpPr>
        <p:spPr>
          <a:xfrm>
            <a:off x="1086001" y="112176"/>
            <a:ext cx="1224136" cy="492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200" b="1" dirty="0" smtClean="0">
                <a:solidFill>
                  <a:schemeClr val="bg1"/>
                </a:solidFill>
                <a:latin typeface="Century Gothic" panose="020B0502020202020204" pitchFamily="34" charset="0"/>
              </a:rPr>
              <a:t>Growth</a:t>
            </a:r>
          </a:p>
          <a:p>
            <a:pPr marL="0" indent="0">
              <a:buFont typeface="Arial"/>
              <a:buNone/>
            </a:pPr>
            <a:r>
              <a:rPr lang="en-GB" sz="1200" b="1" dirty="0" smtClean="0">
                <a:solidFill>
                  <a:schemeClr val="bg1"/>
                </a:solidFill>
                <a:latin typeface="Century Gothic" panose="020B0502020202020204" pitchFamily="34" charset="0"/>
              </a:rPr>
              <a:t>Engagement</a:t>
            </a:r>
            <a:endParaRPr lang="en-GB" sz="1200"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60" y="70486"/>
            <a:ext cx="913588" cy="576064"/>
          </a:xfrm>
          <a:prstGeom prst="rect">
            <a:avLst/>
          </a:prstGeom>
        </p:spPr>
      </p:pic>
    </p:spTree>
    <p:extLst>
      <p:ext uri="{BB962C8B-B14F-4D97-AF65-F5344CB8AC3E}">
        <p14:creationId xmlns:p14="http://schemas.microsoft.com/office/powerpoint/2010/main" val="207804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711848"/>
            <a:ext cx="877163" cy="307777"/>
          </a:xfrm>
          <a:prstGeom prst="rect">
            <a:avLst/>
          </a:prstGeom>
          <a:solidFill>
            <a:srgbClr val="FFE100"/>
          </a:solidFill>
          <a:ln>
            <a:noFill/>
          </a:ln>
        </p:spPr>
        <p:txBody>
          <a:bodyPr wrap="none" rtlCol="0">
            <a:spAutoFit/>
          </a:bodyPr>
          <a:lstStyle/>
          <a:p>
            <a:r>
              <a:rPr lang="en-GB" sz="1400" dirty="0" smtClean="0">
                <a:latin typeface="Berlin Sans FB" panose="020E0602020502020306" pitchFamily="34" charset="0"/>
              </a:rPr>
              <a:t>#BeMore</a:t>
            </a:r>
            <a:endParaRPr lang="en-GB" sz="1400" dirty="0">
              <a:latin typeface="Berlin Sans FB" panose="020E06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97577310"/>
              </p:ext>
            </p:extLst>
          </p:nvPr>
        </p:nvGraphicFramePr>
        <p:xfrm>
          <a:off x="107504" y="771550"/>
          <a:ext cx="8811705" cy="2811780"/>
        </p:xfrm>
        <a:graphic>
          <a:graphicData uri="http://schemas.openxmlformats.org/drawingml/2006/table">
            <a:tbl>
              <a:tblPr firstRow="1" bandRow="1">
                <a:tableStyleId>{5C22544A-7EE6-4342-B048-85BDC9FD1C3A}</a:tableStyleId>
              </a:tblPr>
              <a:tblGrid>
                <a:gridCol w="1258815">
                  <a:extLst>
                    <a:ext uri="{9D8B030D-6E8A-4147-A177-3AD203B41FA5}">
                      <a16:colId xmlns:a16="http://schemas.microsoft.com/office/drawing/2014/main" val="3858229174"/>
                    </a:ext>
                  </a:extLst>
                </a:gridCol>
                <a:gridCol w="1258815">
                  <a:extLst>
                    <a:ext uri="{9D8B030D-6E8A-4147-A177-3AD203B41FA5}">
                      <a16:colId xmlns:a16="http://schemas.microsoft.com/office/drawing/2014/main" val="606375292"/>
                    </a:ext>
                  </a:extLst>
                </a:gridCol>
                <a:gridCol w="1258815">
                  <a:extLst>
                    <a:ext uri="{9D8B030D-6E8A-4147-A177-3AD203B41FA5}">
                      <a16:colId xmlns:a16="http://schemas.microsoft.com/office/drawing/2014/main" val="3261385722"/>
                    </a:ext>
                  </a:extLst>
                </a:gridCol>
                <a:gridCol w="1258815">
                  <a:extLst>
                    <a:ext uri="{9D8B030D-6E8A-4147-A177-3AD203B41FA5}">
                      <a16:colId xmlns:a16="http://schemas.microsoft.com/office/drawing/2014/main" val="1672698123"/>
                    </a:ext>
                  </a:extLst>
                </a:gridCol>
                <a:gridCol w="1258815">
                  <a:extLst>
                    <a:ext uri="{9D8B030D-6E8A-4147-A177-3AD203B41FA5}">
                      <a16:colId xmlns:a16="http://schemas.microsoft.com/office/drawing/2014/main" val="875625232"/>
                    </a:ext>
                  </a:extLst>
                </a:gridCol>
                <a:gridCol w="1258815">
                  <a:extLst>
                    <a:ext uri="{9D8B030D-6E8A-4147-A177-3AD203B41FA5}">
                      <a16:colId xmlns:a16="http://schemas.microsoft.com/office/drawing/2014/main" val="486251685"/>
                    </a:ext>
                  </a:extLst>
                </a:gridCol>
                <a:gridCol w="1258815">
                  <a:extLst>
                    <a:ext uri="{9D8B030D-6E8A-4147-A177-3AD203B41FA5}">
                      <a16:colId xmlns:a16="http://schemas.microsoft.com/office/drawing/2014/main" val="1910607849"/>
                    </a:ext>
                  </a:extLst>
                </a:gridCol>
              </a:tblGrid>
              <a:tr h="380063">
                <a:tc>
                  <a:txBody>
                    <a:bodyPr/>
                    <a:lstStyle/>
                    <a:p>
                      <a:r>
                        <a:rPr lang="en-GB" sz="700" dirty="0" smtClean="0">
                          <a:solidFill>
                            <a:schemeClr val="tx1"/>
                          </a:solidFill>
                        </a:rPr>
                        <a:t>The</a:t>
                      </a:r>
                      <a:r>
                        <a:rPr lang="en-GB" sz="700" baseline="0" dirty="0" smtClean="0">
                          <a:solidFill>
                            <a:schemeClr val="tx1"/>
                          </a:solidFill>
                        </a:rPr>
                        <a:t> customer’s name where we made a significant impact ..</a:t>
                      </a:r>
                    </a:p>
                  </a:txBody>
                  <a:tcPr>
                    <a:solidFill>
                      <a:srgbClr val="FFE100"/>
                    </a:solidFill>
                  </a:tcPr>
                </a:tc>
                <a:tc>
                  <a:txBody>
                    <a:bodyPr/>
                    <a:lstStyle/>
                    <a:p>
                      <a:r>
                        <a:rPr lang="en-GB" sz="700" baseline="0" dirty="0" smtClean="0">
                          <a:solidFill>
                            <a:schemeClr val="tx1"/>
                          </a:solidFill>
                        </a:rPr>
                        <a:t>The customer’s commercial tension/need identified through understanding THEIR business</a:t>
                      </a:r>
                    </a:p>
                  </a:txBody>
                  <a:tcPr>
                    <a:solidFill>
                      <a:srgbClr val="FFE100"/>
                    </a:solidFill>
                  </a:tcPr>
                </a:tc>
                <a:tc>
                  <a:txBody>
                    <a:bodyPr/>
                    <a:lstStyle/>
                    <a:p>
                      <a:r>
                        <a:rPr lang="en-GB" sz="700" dirty="0" smtClean="0">
                          <a:solidFill>
                            <a:schemeClr val="tx1"/>
                          </a:solidFill>
                        </a:rPr>
                        <a:t>The</a:t>
                      </a:r>
                      <a:r>
                        <a:rPr lang="en-GB" sz="700" baseline="0" dirty="0" smtClean="0">
                          <a:solidFill>
                            <a:schemeClr val="tx1"/>
                          </a:solidFill>
                        </a:rPr>
                        <a:t> function we were talking with in the customer</a:t>
                      </a:r>
                    </a:p>
                  </a:txBody>
                  <a:tcPr>
                    <a:solidFill>
                      <a:srgbClr val="FFE100"/>
                    </a:solidFill>
                  </a:tcPr>
                </a:tc>
                <a:tc>
                  <a:txBody>
                    <a:bodyPr/>
                    <a:lstStyle/>
                    <a:p>
                      <a:r>
                        <a:rPr lang="en-GB" sz="700" dirty="0" smtClean="0">
                          <a:solidFill>
                            <a:schemeClr val="tx1"/>
                          </a:solidFill>
                        </a:rPr>
                        <a:t>How</a:t>
                      </a:r>
                      <a:r>
                        <a:rPr lang="en-GB" sz="700" baseline="0" dirty="0" smtClean="0">
                          <a:solidFill>
                            <a:schemeClr val="tx1"/>
                          </a:solidFill>
                        </a:rPr>
                        <a:t> we developed the solution ..</a:t>
                      </a:r>
                    </a:p>
                  </a:txBody>
                  <a:tcPr>
                    <a:solidFill>
                      <a:srgbClr val="FFE100"/>
                    </a:solidFill>
                  </a:tcPr>
                </a:tc>
                <a:tc>
                  <a:txBody>
                    <a:bodyPr/>
                    <a:lstStyle/>
                    <a:p>
                      <a:r>
                        <a:rPr lang="en-GB" sz="700" dirty="0" smtClean="0">
                          <a:solidFill>
                            <a:schemeClr val="tx1"/>
                          </a:solidFill>
                        </a:rPr>
                        <a:t>A</a:t>
                      </a:r>
                      <a:r>
                        <a:rPr lang="en-GB" sz="700" baseline="0" dirty="0" smtClean="0">
                          <a:solidFill>
                            <a:schemeClr val="tx1"/>
                          </a:solidFill>
                        </a:rPr>
                        <a:t> description of the McCain solution ..</a:t>
                      </a:r>
                    </a:p>
                  </a:txBody>
                  <a:tcPr>
                    <a:solidFill>
                      <a:srgbClr val="FFE100"/>
                    </a:solidFill>
                  </a:tcPr>
                </a:tc>
                <a:tc>
                  <a:txBody>
                    <a:bodyPr/>
                    <a:lstStyle/>
                    <a:p>
                      <a:r>
                        <a:rPr lang="en-GB" sz="700" dirty="0" smtClean="0">
                          <a:solidFill>
                            <a:schemeClr val="tx1"/>
                          </a:solidFill>
                        </a:rPr>
                        <a:t>The</a:t>
                      </a:r>
                      <a:r>
                        <a:rPr lang="en-GB" sz="700" baseline="0" dirty="0" smtClean="0">
                          <a:solidFill>
                            <a:schemeClr val="tx1"/>
                          </a:solidFill>
                        </a:rPr>
                        <a:t> benefits for the customer ..</a:t>
                      </a:r>
                    </a:p>
                  </a:txBody>
                  <a:tcPr>
                    <a:solidFill>
                      <a:srgbClr val="FFE100"/>
                    </a:solidFill>
                  </a:tcPr>
                </a:tc>
                <a:tc>
                  <a:txBody>
                    <a:bodyPr/>
                    <a:lstStyle/>
                    <a:p>
                      <a:r>
                        <a:rPr lang="en-GB" sz="700" dirty="0" smtClean="0">
                          <a:solidFill>
                            <a:schemeClr val="tx1"/>
                          </a:solidFill>
                        </a:rPr>
                        <a:t>The learning to be shared ..</a:t>
                      </a:r>
                    </a:p>
                  </a:txBody>
                  <a:tcPr>
                    <a:solidFill>
                      <a:srgbClr val="FFE100"/>
                    </a:solidFill>
                  </a:tcPr>
                </a:tc>
                <a:extLst>
                  <a:ext uri="{0D108BD9-81ED-4DB2-BD59-A6C34878D82A}">
                    <a16:rowId xmlns:a16="http://schemas.microsoft.com/office/drawing/2014/main" val="3086708671"/>
                  </a:ext>
                </a:extLst>
              </a:tr>
              <a:tr h="342526">
                <a:tc>
                  <a:txBody>
                    <a:bodyPr/>
                    <a:lstStyle/>
                    <a:p>
                      <a:r>
                        <a:rPr lang="en-GB" sz="850" dirty="0" smtClean="0">
                          <a:solidFill>
                            <a:schemeClr val="tx1"/>
                          </a:solidFill>
                        </a:rPr>
                        <a:t>Performance Food Group</a:t>
                      </a:r>
                      <a:endParaRPr lang="en-GB" sz="850" dirty="0">
                        <a:solidFill>
                          <a:schemeClr val="tx1"/>
                        </a:solidFill>
                      </a:endParaRPr>
                    </a:p>
                  </a:txBody>
                  <a:tcPr>
                    <a:solidFill>
                      <a:schemeClr val="bg1"/>
                    </a:solidFill>
                  </a:tcPr>
                </a:tc>
                <a:tc>
                  <a:txBody>
                    <a:bodyPr/>
                    <a:lstStyle/>
                    <a:p>
                      <a:pPr marL="88900" indent="-88900">
                        <a:buFont typeface="Arial" panose="020B0604020202020204" pitchFamily="34" charset="0"/>
                        <a:buChar char="•"/>
                      </a:pPr>
                      <a:r>
                        <a:rPr lang="en-GB" sz="850" dirty="0" smtClean="0">
                          <a:solidFill>
                            <a:schemeClr val="tx1"/>
                          </a:solidFill>
                        </a:rPr>
                        <a:t>Trade spend</a:t>
                      </a:r>
                      <a:r>
                        <a:rPr lang="en-GB" sz="850" baseline="0" dirty="0" smtClean="0">
                          <a:solidFill>
                            <a:schemeClr val="tx1"/>
                          </a:solidFill>
                        </a:rPr>
                        <a:t> reconciliation, perceived trade differences versus PFG’s </a:t>
                      </a:r>
                      <a:r>
                        <a:rPr lang="en-GB" sz="850" baseline="0" dirty="0" smtClean="0">
                          <a:solidFill>
                            <a:schemeClr val="tx1"/>
                          </a:solidFill>
                        </a:rPr>
                        <a:t>competitors.</a:t>
                      </a:r>
                      <a:endParaRPr lang="en-GB" sz="850" baseline="0" dirty="0" smtClean="0">
                        <a:solidFill>
                          <a:schemeClr val="tx1"/>
                        </a:solidFill>
                      </a:endParaRPr>
                    </a:p>
                    <a:p>
                      <a:pPr marL="88900" indent="-88900">
                        <a:buFont typeface="Arial" panose="020B0604020202020204" pitchFamily="34" charset="0"/>
                        <a:buChar char="•"/>
                      </a:pPr>
                      <a:r>
                        <a:rPr lang="en-GB" sz="850" baseline="0" dirty="0" smtClean="0">
                          <a:solidFill>
                            <a:schemeClr val="tx1"/>
                          </a:solidFill>
                        </a:rPr>
                        <a:t>Supply chain </a:t>
                      </a:r>
                      <a:r>
                        <a:rPr lang="en-GB" sz="850" baseline="0" dirty="0" smtClean="0">
                          <a:solidFill>
                            <a:schemeClr val="tx1"/>
                          </a:solidFill>
                        </a:rPr>
                        <a:t>inefficiencies.</a:t>
                      </a:r>
                      <a:endParaRPr lang="en-GB" sz="850" dirty="0">
                        <a:solidFill>
                          <a:schemeClr val="tx1"/>
                        </a:solidFill>
                      </a:endParaRPr>
                    </a:p>
                  </a:txBody>
                  <a:tcPr>
                    <a:solidFill>
                      <a:schemeClr val="bg1"/>
                    </a:solidFill>
                  </a:tcPr>
                </a:tc>
                <a:tc>
                  <a:txBody>
                    <a:bodyPr/>
                    <a:lstStyle/>
                    <a:p>
                      <a:pPr marL="88900" indent="-88900">
                        <a:buFont typeface="Arial" panose="020B0604020202020204" pitchFamily="34" charset="0"/>
                        <a:buChar char="•"/>
                      </a:pPr>
                      <a:r>
                        <a:rPr lang="en-GB" sz="850" dirty="0" smtClean="0">
                          <a:solidFill>
                            <a:schemeClr val="tx1"/>
                          </a:solidFill>
                        </a:rPr>
                        <a:t>Trade.</a:t>
                      </a:r>
                      <a:endParaRPr lang="en-GB" sz="850" dirty="0" smtClean="0">
                        <a:solidFill>
                          <a:schemeClr val="tx1"/>
                        </a:solidFill>
                      </a:endParaRPr>
                    </a:p>
                    <a:p>
                      <a:pPr marL="88900" indent="-88900">
                        <a:buFont typeface="Arial" panose="020B0604020202020204" pitchFamily="34" charset="0"/>
                        <a:buChar char="•"/>
                      </a:pPr>
                      <a:r>
                        <a:rPr lang="en-GB" sz="850" dirty="0" smtClean="0">
                          <a:solidFill>
                            <a:schemeClr val="tx1"/>
                          </a:solidFill>
                        </a:rPr>
                        <a:t>Supply Chain </a:t>
                      </a:r>
                      <a:r>
                        <a:rPr lang="en-GB" sz="850" dirty="0" smtClean="0">
                          <a:solidFill>
                            <a:schemeClr val="tx1"/>
                          </a:solidFill>
                        </a:rPr>
                        <a:t>Inefficiencies.</a:t>
                      </a:r>
                      <a:endParaRPr lang="en-GB" sz="850" dirty="0">
                        <a:solidFill>
                          <a:schemeClr val="tx1"/>
                        </a:solidFill>
                      </a:endParaRPr>
                    </a:p>
                  </a:txBody>
                  <a:tcPr>
                    <a:solidFill>
                      <a:schemeClr val="bg1"/>
                    </a:solidFill>
                  </a:tcPr>
                </a:tc>
                <a:tc>
                  <a:txBody>
                    <a:bodyPr/>
                    <a:lstStyle/>
                    <a:p>
                      <a:pPr marL="88900" indent="-88900">
                        <a:buFont typeface="Arial" panose="020B0604020202020204" pitchFamily="34" charset="0"/>
                        <a:buChar char="•"/>
                      </a:pPr>
                      <a:r>
                        <a:rPr lang="en-GB" sz="850" dirty="0" smtClean="0">
                          <a:solidFill>
                            <a:schemeClr val="tx1"/>
                          </a:solidFill>
                        </a:rPr>
                        <a:t>Face to face </a:t>
                      </a:r>
                      <a:r>
                        <a:rPr lang="en-GB" sz="850" dirty="0" smtClean="0">
                          <a:solidFill>
                            <a:schemeClr val="tx1"/>
                          </a:solidFill>
                        </a:rPr>
                        <a:t>meeting.</a:t>
                      </a:r>
                      <a:endParaRPr lang="en-GB" sz="850" dirty="0" smtClean="0">
                        <a:solidFill>
                          <a:schemeClr val="tx1"/>
                        </a:solidFill>
                      </a:endParaRPr>
                    </a:p>
                    <a:p>
                      <a:pPr marL="88900" indent="-88900">
                        <a:buFont typeface="Arial" panose="020B0604020202020204" pitchFamily="34" charset="0"/>
                        <a:buChar char="•"/>
                      </a:pPr>
                      <a:r>
                        <a:rPr lang="en-GB" sz="850" dirty="0" smtClean="0">
                          <a:solidFill>
                            <a:schemeClr val="tx1"/>
                          </a:solidFill>
                        </a:rPr>
                        <a:t>Socialized</a:t>
                      </a:r>
                      <a:r>
                        <a:rPr lang="en-GB" sz="850" baseline="0" dirty="0" smtClean="0">
                          <a:solidFill>
                            <a:schemeClr val="tx1"/>
                          </a:solidFill>
                        </a:rPr>
                        <a:t> first pass BOLT </a:t>
                      </a:r>
                      <a:r>
                        <a:rPr lang="en-GB" sz="850" baseline="0" dirty="0" smtClean="0">
                          <a:solidFill>
                            <a:schemeClr val="tx1"/>
                          </a:solidFill>
                        </a:rPr>
                        <a:t>Dashboards.</a:t>
                      </a:r>
                      <a:endParaRPr lang="en-GB" sz="850" baseline="0" dirty="0" smtClean="0">
                        <a:solidFill>
                          <a:schemeClr val="tx1"/>
                        </a:solidFill>
                      </a:endParaRPr>
                    </a:p>
                    <a:p>
                      <a:pPr marL="88900" indent="-88900">
                        <a:buFont typeface="Arial" panose="020B0604020202020204" pitchFamily="34" charset="0"/>
                        <a:buChar char="•"/>
                      </a:pPr>
                      <a:r>
                        <a:rPr lang="en-GB" sz="850" baseline="0" dirty="0" smtClean="0">
                          <a:solidFill>
                            <a:schemeClr val="tx1"/>
                          </a:solidFill>
                        </a:rPr>
                        <a:t>Listened to their concerns on misappropriate trade </a:t>
                      </a:r>
                      <a:r>
                        <a:rPr lang="en-GB" sz="850" baseline="0" dirty="0" smtClean="0">
                          <a:solidFill>
                            <a:schemeClr val="tx1"/>
                          </a:solidFill>
                        </a:rPr>
                        <a:t>rates.</a:t>
                      </a:r>
                      <a:endParaRPr lang="en-GB" sz="850" baseline="0" dirty="0" smtClean="0">
                        <a:solidFill>
                          <a:schemeClr val="tx1"/>
                        </a:solidFill>
                      </a:endParaRPr>
                    </a:p>
                    <a:p>
                      <a:pPr marL="88900" indent="-88900">
                        <a:buFont typeface="Arial" panose="020B0604020202020204" pitchFamily="34" charset="0"/>
                        <a:buChar char="•"/>
                      </a:pPr>
                      <a:r>
                        <a:rPr lang="en-GB" sz="850" baseline="0" dirty="0" smtClean="0">
                          <a:solidFill>
                            <a:schemeClr val="tx1"/>
                          </a:solidFill>
                        </a:rPr>
                        <a:t>Rich Prior, Joe </a:t>
                      </a:r>
                      <a:r>
                        <a:rPr lang="en-GB" sz="850" baseline="0" dirty="0" err="1" smtClean="0">
                          <a:solidFill>
                            <a:schemeClr val="tx1"/>
                          </a:solidFill>
                        </a:rPr>
                        <a:t>Kunde</a:t>
                      </a:r>
                      <a:r>
                        <a:rPr lang="en-GB" sz="850" baseline="0" dirty="0" smtClean="0">
                          <a:solidFill>
                            <a:schemeClr val="tx1"/>
                          </a:solidFill>
                        </a:rPr>
                        <a:t>, Scott </a:t>
                      </a:r>
                      <a:r>
                        <a:rPr lang="en-GB" sz="850" baseline="0" dirty="0" err="1" smtClean="0">
                          <a:solidFill>
                            <a:schemeClr val="tx1"/>
                          </a:solidFill>
                        </a:rPr>
                        <a:t>Barnwolt</a:t>
                      </a:r>
                      <a:r>
                        <a:rPr lang="en-GB" sz="850" baseline="0" dirty="0" smtClean="0">
                          <a:solidFill>
                            <a:schemeClr val="tx1"/>
                          </a:solidFill>
                        </a:rPr>
                        <a:t>, Mike </a:t>
                      </a:r>
                      <a:r>
                        <a:rPr lang="en-GB" sz="850" baseline="0" dirty="0" err="1" smtClean="0">
                          <a:solidFill>
                            <a:schemeClr val="tx1"/>
                          </a:solidFill>
                        </a:rPr>
                        <a:t>Siedel</a:t>
                      </a:r>
                      <a:r>
                        <a:rPr lang="en-GB" sz="850" baseline="0" dirty="0" smtClean="0">
                          <a:solidFill>
                            <a:schemeClr val="tx1"/>
                          </a:solidFill>
                        </a:rPr>
                        <a:t>.</a:t>
                      </a:r>
                      <a:endParaRPr lang="en-GB" sz="850" dirty="0">
                        <a:solidFill>
                          <a:schemeClr val="tx1"/>
                        </a:solidFill>
                      </a:endParaRPr>
                    </a:p>
                  </a:txBody>
                  <a:tcPr>
                    <a:solidFill>
                      <a:schemeClr val="bg1"/>
                    </a:solidFill>
                  </a:tcPr>
                </a:tc>
                <a:tc>
                  <a:txBody>
                    <a:bodyPr/>
                    <a:lstStyle/>
                    <a:p>
                      <a:pPr marL="88900" indent="-88900">
                        <a:buFont typeface="Arial" panose="020B0604020202020204" pitchFamily="34" charset="0"/>
                        <a:buChar char="•"/>
                        <a:tabLst>
                          <a:tab pos="88900" algn="l"/>
                        </a:tabLst>
                      </a:pPr>
                      <a:r>
                        <a:rPr lang="en-GB" sz="850" dirty="0" smtClean="0">
                          <a:solidFill>
                            <a:schemeClr val="tx1"/>
                          </a:solidFill>
                        </a:rPr>
                        <a:t>In progress, PFG agreed that trade reconciliation,</a:t>
                      </a:r>
                      <a:r>
                        <a:rPr lang="en-GB" sz="850" baseline="0" dirty="0" smtClean="0">
                          <a:solidFill>
                            <a:schemeClr val="tx1"/>
                          </a:solidFill>
                        </a:rPr>
                        <a:t> fu</a:t>
                      </a:r>
                      <a:r>
                        <a:rPr lang="en-GB" sz="850" dirty="0" smtClean="0">
                          <a:solidFill>
                            <a:schemeClr val="tx1"/>
                          </a:solidFill>
                        </a:rPr>
                        <a:t>ll pallets and forecasting needs to be elevated to priority </a:t>
                      </a:r>
                      <a:r>
                        <a:rPr lang="en-GB" sz="850" dirty="0" smtClean="0">
                          <a:solidFill>
                            <a:schemeClr val="tx1"/>
                          </a:solidFill>
                        </a:rPr>
                        <a:t>status.</a:t>
                      </a:r>
                      <a:endParaRPr lang="en-GB" sz="850" dirty="0" smtClean="0">
                        <a:solidFill>
                          <a:schemeClr val="tx1"/>
                        </a:solidFill>
                      </a:endParaRPr>
                    </a:p>
                    <a:p>
                      <a:pPr marL="88900" indent="-88900">
                        <a:buFont typeface="Arial" panose="020B0604020202020204" pitchFamily="34" charset="0"/>
                        <a:buChar char="•"/>
                        <a:tabLst>
                          <a:tab pos="88900" algn="l"/>
                        </a:tabLst>
                      </a:pPr>
                      <a:r>
                        <a:rPr lang="en-GB" sz="850" dirty="0" smtClean="0">
                          <a:solidFill>
                            <a:schemeClr val="tx1"/>
                          </a:solidFill>
                        </a:rPr>
                        <a:t>McCain agreed to share how we establish trade offerings in a fair and equitable manner,</a:t>
                      </a:r>
                      <a:r>
                        <a:rPr lang="en-GB" sz="850" baseline="0" dirty="0" smtClean="0">
                          <a:solidFill>
                            <a:schemeClr val="tx1"/>
                          </a:solidFill>
                        </a:rPr>
                        <a:t> letting PFG understand they are appropriately priced and provided trade </a:t>
                      </a:r>
                      <a:r>
                        <a:rPr lang="en-GB" sz="850" baseline="0" dirty="0" smtClean="0">
                          <a:solidFill>
                            <a:schemeClr val="tx1"/>
                          </a:solidFill>
                        </a:rPr>
                        <a:t>dollars.</a:t>
                      </a:r>
                      <a:endParaRPr lang="en-GB" sz="850" dirty="0">
                        <a:solidFill>
                          <a:schemeClr val="tx1"/>
                        </a:solidFill>
                      </a:endParaRPr>
                    </a:p>
                  </a:txBody>
                  <a:tcPr>
                    <a:solidFill>
                      <a:schemeClr val="bg1"/>
                    </a:solidFill>
                  </a:tcPr>
                </a:tc>
                <a:tc>
                  <a:txBody>
                    <a:bodyPr/>
                    <a:lstStyle/>
                    <a:p>
                      <a:pPr marL="88900" indent="-88900">
                        <a:buFont typeface="Arial" panose="020B0604020202020204" pitchFamily="34" charset="0"/>
                        <a:buChar char="•"/>
                      </a:pPr>
                      <a:r>
                        <a:rPr lang="en-GB" sz="850" dirty="0" smtClean="0">
                          <a:solidFill>
                            <a:schemeClr val="tx1"/>
                          </a:solidFill>
                        </a:rPr>
                        <a:t>Reinforces</a:t>
                      </a:r>
                      <a:r>
                        <a:rPr lang="en-GB" sz="850" baseline="0" dirty="0" smtClean="0">
                          <a:solidFill>
                            <a:schemeClr val="tx1"/>
                          </a:solidFill>
                        </a:rPr>
                        <a:t> our partnership and validates the trust they have in us, the trade question has them questioning our marketplace </a:t>
                      </a:r>
                      <a:r>
                        <a:rPr lang="en-GB" sz="850" baseline="0" dirty="0" smtClean="0">
                          <a:solidFill>
                            <a:schemeClr val="tx1"/>
                          </a:solidFill>
                        </a:rPr>
                        <a:t>approach.</a:t>
                      </a:r>
                      <a:endParaRPr lang="en-GB" sz="850" baseline="0" dirty="0" smtClean="0">
                        <a:solidFill>
                          <a:schemeClr val="tx1"/>
                        </a:solidFill>
                      </a:endParaRPr>
                    </a:p>
                    <a:p>
                      <a:pPr marL="88900" indent="-88900">
                        <a:buFont typeface="Arial" panose="020B0604020202020204" pitchFamily="34" charset="0"/>
                        <a:buChar char="•"/>
                      </a:pPr>
                      <a:r>
                        <a:rPr lang="en-GB" sz="850" baseline="0" dirty="0" smtClean="0">
                          <a:solidFill>
                            <a:schemeClr val="tx1"/>
                          </a:solidFill>
                        </a:rPr>
                        <a:t>Cleaning up supply chain inefficiencies will provide more time to focus on the selling side of the business, an area where we are mutually </a:t>
                      </a:r>
                      <a:r>
                        <a:rPr lang="en-GB" sz="850" baseline="0" dirty="0" smtClean="0">
                          <a:solidFill>
                            <a:schemeClr val="tx1"/>
                          </a:solidFill>
                        </a:rPr>
                        <a:t>committed.</a:t>
                      </a:r>
                      <a:endParaRPr lang="en-GB" sz="850" dirty="0">
                        <a:solidFill>
                          <a:schemeClr val="tx1"/>
                        </a:solidFill>
                      </a:endParaRPr>
                    </a:p>
                  </a:txBody>
                  <a:tcPr>
                    <a:solidFill>
                      <a:schemeClr val="bg1"/>
                    </a:solidFill>
                  </a:tcPr>
                </a:tc>
                <a:tc>
                  <a:txBody>
                    <a:bodyPr/>
                    <a:lstStyle/>
                    <a:p>
                      <a:pPr marL="88900" indent="-88900">
                        <a:buFont typeface="Arial" panose="020B0604020202020204" pitchFamily="34" charset="0"/>
                        <a:buChar char="•"/>
                      </a:pPr>
                      <a:r>
                        <a:rPr lang="en-GB" sz="850" dirty="0" smtClean="0">
                          <a:solidFill>
                            <a:schemeClr val="tx1"/>
                          </a:solidFill>
                        </a:rPr>
                        <a:t>We are building new</a:t>
                      </a:r>
                      <a:r>
                        <a:rPr lang="en-GB" sz="850" baseline="0" dirty="0" smtClean="0">
                          <a:solidFill>
                            <a:schemeClr val="tx1"/>
                          </a:solidFill>
                        </a:rPr>
                        <a:t> muscles, using new tools that our customers will see value </a:t>
                      </a:r>
                      <a:r>
                        <a:rPr lang="en-GB" sz="850" baseline="0" dirty="0" smtClean="0">
                          <a:solidFill>
                            <a:schemeClr val="tx1"/>
                          </a:solidFill>
                        </a:rPr>
                        <a:t>in.</a:t>
                      </a:r>
                      <a:endParaRPr lang="en-GB" sz="850" baseline="0" dirty="0" smtClean="0">
                        <a:solidFill>
                          <a:schemeClr val="tx1"/>
                        </a:solidFill>
                      </a:endParaRPr>
                    </a:p>
                    <a:p>
                      <a:pPr marL="88900" indent="-88900">
                        <a:buFont typeface="Arial" panose="020B0604020202020204" pitchFamily="34" charset="0"/>
                        <a:buChar char="•"/>
                      </a:pPr>
                      <a:r>
                        <a:rPr lang="en-GB" sz="850" baseline="0" dirty="0" smtClean="0">
                          <a:solidFill>
                            <a:schemeClr val="tx1"/>
                          </a:solidFill>
                        </a:rPr>
                        <a:t>Cleaning things up that keep us away from doing what we do best; selling and providing customer solutions is a value that our customers demand and </a:t>
                      </a:r>
                      <a:r>
                        <a:rPr lang="en-GB" sz="850" baseline="0" dirty="0" smtClean="0">
                          <a:solidFill>
                            <a:schemeClr val="tx1"/>
                          </a:solidFill>
                        </a:rPr>
                        <a:t>appreciate.</a:t>
                      </a:r>
                      <a:endParaRPr lang="en-GB" sz="850" dirty="0">
                        <a:solidFill>
                          <a:schemeClr val="tx1"/>
                        </a:solidFill>
                      </a:endParaRPr>
                    </a:p>
                  </a:txBody>
                  <a:tcPr>
                    <a:solidFill>
                      <a:schemeClr val="bg1"/>
                    </a:solidFill>
                  </a:tcPr>
                </a:tc>
                <a:extLst>
                  <a:ext uri="{0D108BD9-81ED-4DB2-BD59-A6C34878D82A}">
                    <a16:rowId xmlns:a16="http://schemas.microsoft.com/office/drawing/2014/main" val="4250470474"/>
                  </a:ext>
                </a:extLst>
              </a:tr>
            </a:tbl>
          </a:graphicData>
        </a:graphic>
      </p:graphicFrame>
      <p:sp>
        <p:nvSpPr>
          <p:cNvPr id="7" name="Text Placeholder 1"/>
          <p:cNvSpPr txBox="1">
            <a:spLocks/>
          </p:cNvSpPr>
          <p:nvPr/>
        </p:nvSpPr>
        <p:spPr>
          <a:xfrm>
            <a:off x="1362675" y="343026"/>
            <a:ext cx="936104"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200" b="1" dirty="0" smtClean="0">
                <a:solidFill>
                  <a:schemeClr val="bg1"/>
                </a:solidFill>
                <a:latin typeface="Century Gothic" panose="020B0502020202020204" pitchFamily="34" charset="0"/>
              </a:rPr>
              <a:t>Efficiency</a:t>
            </a:r>
          </a:p>
        </p:txBody>
      </p:sp>
      <p:pic>
        <p:nvPicPr>
          <p:cNvPr id="3" name="Picture 2"/>
          <p:cNvPicPr>
            <a:picLocks noChangeAspect="1"/>
          </p:cNvPicPr>
          <p:nvPr/>
        </p:nvPicPr>
        <p:blipFill>
          <a:blip r:embed="rId2"/>
          <a:stretch>
            <a:fillRect/>
          </a:stretch>
        </p:blipFill>
        <p:spPr>
          <a:xfrm>
            <a:off x="109939" y="336398"/>
            <a:ext cx="1221702" cy="298184"/>
          </a:xfrm>
          <a:prstGeom prst="rect">
            <a:avLst/>
          </a:prstGeom>
        </p:spPr>
      </p:pic>
    </p:spTree>
    <p:extLst>
      <p:ext uri="{BB962C8B-B14F-4D97-AF65-F5344CB8AC3E}">
        <p14:creationId xmlns:p14="http://schemas.microsoft.com/office/powerpoint/2010/main" val="1200072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711848"/>
            <a:ext cx="877163" cy="307777"/>
          </a:xfrm>
          <a:prstGeom prst="rect">
            <a:avLst/>
          </a:prstGeom>
          <a:solidFill>
            <a:srgbClr val="FFE100"/>
          </a:solidFill>
          <a:ln>
            <a:noFill/>
          </a:ln>
        </p:spPr>
        <p:txBody>
          <a:bodyPr wrap="none" rtlCol="0">
            <a:spAutoFit/>
          </a:bodyPr>
          <a:lstStyle/>
          <a:p>
            <a:r>
              <a:rPr lang="en-GB" sz="1400" dirty="0" smtClean="0">
                <a:latin typeface="Berlin Sans FB" panose="020E0602020502020306" pitchFamily="34" charset="0"/>
              </a:rPr>
              <a:t>#BeMore</a:t>
            </a:r>
            <a:endParaRPr lang="en-GB" sz="1400" dirty="0">
              <a:latin typeface="Berlin Sans FB" panose="020E06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91893604"/>
              </p:ext>
            </p:extLst>
          </p:nvPr>
        </p:nvGraphicFramePr>
        <p:xfrm>
          <a:off x="103447" y="1059582"/>
          <a:ext cx="8933050" cy="2964180"/>
        </p:xfrm>
        <a:graphic>
          <a:graphicData uri="http://schemas.openxmlformats.org/drawingml/2006/table">
            <a:tbl>
              <a:tblPr firstRow="1" bandRow="1">
                <a:tableStyleId>{5C22544A-7EE6-4342-B048-85BDC9FD1C3A}</a:tableStyleId>
              </a:tblPr>
              <a:tblGrid>
                <a:gridCol w="1094994">
                  <a:extLst>
                    <a:ext uri="{9D8B030D-6E8A-4147-A177-3AD203B41FA5}">
                      <a16:colId xmlns:a16="http://schemas.microsoft.com/office/drawing/2014/main" val="3858229174"/>
                    </a:ext>
                  </a:extLst>
                </a:gridCol>
                <a:gridCol w="1386993">
                  <a:extLst>
                    <a:ext uri="{9D8B030D-6E8A-4147-A177-3AD203B41FA5}">
                      <a16:colId xmlns:a16="http://schemas.microsoft.com/office/drawing/2014/main" val="606375292"/>
                    </a:ext>
                  </a:extLst>
                </a:gridCol>
                <a:gridCol w="1346463">
                  <a:extLst>
                    <a:ext uri="{9D8B030D-6E8A-4147-A177-3AD203B41FA5}">
                      <a16:colId xmlns:a16="http://schemas.microsoft.com/office/drawing/2014/main" val="3261385722"/>
                    </a:ext>
                  </a:extLst>
                </a:gridCol>
                <a:gridCol w="1276150">
                  <a:extLst>
                    <a:ext uri="{9D8B030D-6E8A-4147-A177-3AD203B41FA5}">
                      <a16:colId xmlns:a16="http://schemas.microsoft.com/office/drawing/2014/main" val="1672698123"/>
                    </a:ext>
                  </a:extLst>
                </a:gridCol>
                <a:gridCol w="1465365">
                  <a:extLst>
                    <a:ext uri="{9D8B030D-6E8A-4147-A177-3AD203B41FA5}">
                      <a16:colId xmlns:a16="http://schemas.microsoft.com/office/drawing/2014/main" val="875625232"/>
                    </a:ext>
                  </a:extLst>
                </a:gridCol>
                <a:gridCol w="1313993">
                  <a:extLst>
                    <a:ext uri="{9D8B030D-6E8A-4147-A177-3AD203B41FA5}">
                      <a16:colId xmlns:a16="http://schemas.microsoft.com/office/drawing/2014/main" val="486251685"/>
                    </a:ext>
                  </a:extLst>
                </a:gridCol>
                <a:gridCol w="1049092">
                  <a:extLst>
                    <a:ext uri="{9D8B030D-6E8A-4147-A177-3AD203B41FA5}">
                      <a16:colId xmlns:a16="http://schemas.microsoft.com/office/drawing/2014/main" val="1910607849"/>
                    </a:ext>
                  </a:extLst>
                </a:gridCol>
              </a:tblGrid>
              <a:tr h="380063">
                <a:tc>
                  <a:txBody>
                    <a:bodyPr/>
                    <a:lstStyle/>
                    <a:p>
                      <a:r>
                        <a:rPr lang="en-GB" sz="700" dirty="0" smtClean="0">
                          <a:solidFill>
                            <a:schemeClr val="tx1"/>
                          </a:solidFill>
                        </a:rPr>
                        <a:t>The</a:t>
                      </a:r>
                      <a:r>
                        <a:rPr lang="en-GB" sz="700" baseline="0" dirty="0" smtClean="0">
                          <a:solidFill>
                            <a:schemeClr val="tx1"/>
                          </a:solidFill>
                        </a:rPr>
                        <a:t> customer’s name where we made a significant impact ..</a:t>
                      </a:r>
                    </a:p>
                  </a:txBody>
                  <a:tcPr>
                    <a:solidFill>
                      <a:srgbClr val="FFE100"/>
                    </a:solidFill>
                  </a:tcPr>
                </a:tc>
                <a:tc>
                  <a:txBody>
                    <a:bodyPr/>
                    <a:lstStyle/>
                    <a:p>
                      <a:r>
                        <a:rPr lang="en-GB" sz="700" baseline="0" dirty="0" smtClean="0">
                          <a:solidFill>
                            <a:schemeClr val="tx1"/>
                          </a:solidFill>
                        </a:rPr>
                        <a:t>The customer’s commercial tension/need identified through understanding THEIR business</a:t>
                      </a:r>
                    </a:p>
                  </a:txBody>
                  <a:tcPr>
                    <a:solidFill>
                      <a:srgbClr val="FFE100"/>
                    </a:solidFill>
                  </a:tcPr>
                </a:tc>
                <a:tc>
                  <a:txBody>
                    <a:bodyPr/>
                    <a:lstStyle/>
                    <a:p>
                      <a:r>
                        <a:rPr lang="en-GB" sz="700" dirty="0" smtClean="0">
                          <a:solidFill>
                            <a:schemeClr val="tx1"/>
                          </a:solidFill>
                        </a:rPr>
                        <a:t>The</a:t>
                      </a:r>
                      <a:r>
                        <a:rPr lang="en-GB" sz="700" baseline="0" dirty="0" smtClean="0">
                          <a:solidFill>
                            <a:schemeClr val="tx1"/>
                          </a:solidFill>
                        </a:rPr>
                        <a:t> function we were talking with in the customer</a:t>
                      </a:r>
                    </a:p>
                  </a:txBody>
                  <a:tcPr>
                    <a:solidFill>
                      <a:srgbClr val="FFE100"/>
                    </a:solidFill>
                  </a:tcPr>
                </a:tc>
                <a:tc>
                  <a:txBody>
                    <a:bodyPr/>
                    <a:lstStyle/>
                    <a:p>
                      <a:r>
                        <a:rPr lang="en-GB" sz="700" dirty="0" smtClean="0">
                          <a:solidFill>
                            <a:schemeClr val="tx1"/>
                          </a:solidFill>
                        </a:rPr>
                        <a:t>How</a:t>
                      </a:r>
                      <a:r>
                        <a:rPr lang="en-GB" sz="700" baseline="0" dirty="0" smtClean="0">
                          <a:solidFill>
                            <a:schemeClr val="tx1"/>
                          </a:solidFill>
                        </a:rPr>
                        <a:t> we developed the solution ..</a:t>
                      </a:r>
                    </a:p>
                  </a:txBody>
                  <a:tcPr>
                    <a:solidFill>
                      <a:srgbClr val="FFE100"/>
                    </a:solidFill>
                  </a:tcPr>
                </a:tc>
                <a:tc>
                  <a:txBody>
                    <a:bodyPr/>
                    <a:lstStyle/>
                    <a:p>
                      <a:r>
                        <a:rPr lang="en-GB" sz="700" dirty="0" smtClean="0">
                          <a:solidFill>
                            <a:schemeClr val="tx1"/>
                          </a:solidFill>
                        </a:rPr>
                        <a:t>A</a:t>
                      </a:r>
                      <a:r>
                        <a:rPr lang="en-GB" sz="700" baseline="0" dirty="0" smtClean="0">
                          <a:solidFill>
                            <a:schemeClr val="tx1"/>
                          </a:solidFill>
                        </a:rPr>
                        <a:t> description of the McCain solution ..</a:t>
                      </a:r>
                    </a:p>
                  </a:txBody>
                  <a:tcPr>
                    <a:solidFill>
                      <a:srgbClr val="FFE100"/>
                    </a:solidFill>
                  </a:tcPr>
                </a:tc>
                <a:tc>
                  <a:txBody>
                    <a:bodyPr/>
                    <a:lstStyle/>
                    <a:p>
                      <a:r>
                        <a:rPr lang="en-GB" sz="700" dirty="0" smtClean="0">
                          <a:solidFill>
                            <a:schemeClr val="tx1"/>
                          </a:solidFill>
                        </a:rPr>
                        <a:t>The</a:t>
                      </a:r>
                      <a:r>
                        <a:rPr lang="en-GB" sz="700" baseline="0" dirty="0" smtClean="0">
                          <a:solidFill>
                            <a:schemeClr val="tx1"/>
                          </a:solidFill>
                        </a:rPr>
                        <a:t> benefits for the customer ..</a:t>
                      </a:r>
                    </a:p>
                  </a:txBody>
                  <a:tcPr>
                    <a:solidFill>
                      <a:srgbClr val="FFE100"/>
                    </a:solidFill>
                  </a:tcPr>
                </a:tc>
                <a:tc>
                  <a:txBody>
                    <a:bodyPr/>
                    <a:lstStyle/>
                    <a:p>
                      <a:r>
                        <a:rPr lang="en-GB" sz="700" dirty="0" smtClean="0">
                          <a:solidFill>
                            <a:schemeClr val="tx1"/>
                          </a:solidFill>
                        </a:rPr>
                        <a:t>The learning to be shared ..</a:t>
                      </a:r>
                    </a:p>
                  </a:txBody>
                  <a:tcPr>
                    <a:solidFill>
                      <a:srgbClr val="FFE100"/>
                    </a:solidFill>
                  </a:tcPr>
                </a:tc>
                <a:extLst>
                  <a:ext uri="{0D108BD9-81ED-4DB2-BD59-A6C34878D82A}">
                    <a16:rowId xmlns:a16="http://schemas.microsoft.com/office/drawing/2014/main" val="3086708671"/>
                  </a:ext>
                </a:extLst>
              </a:tr>
              <a:tr h="342526">
                <a:tc>
                  <a:txBody>
                    <a:bodyPr/>
                    <a:lstStyle/>
                    <a:p>
                      <a:r>
                        <a:rPr lang="en-GB" sz="850" dirty="0" smtClean="0">
                          <a:solidFill>
                            <a:schemeClr val="tx1"/>
                          </a:solidFill>
                        </a:rPr>
                        <a:t>Shake Shack.</a:t>
                      </a:r>
                    </a:p>
                    <a:p>
                      <a:endParaRPr lang="en-GB" sz="850" dirty="0" smtClean="0">
                        <a:solidFill>
                          <a:schemeClr val="tx1"/>
                        </a:solidFill>
                      </a:endParaRPr>
                    </a:p>
                    <a:p>
                      <a:r>
                        <a:rPr lang="en-GB" sz="850" dirty="0" smtClean="0">
                          <a:solidFill>
                            <a:schemeClr val="tx1"/>
                          </a:solidFill>
                        </a:rPr>
                        <a:t>Shake</a:t>
                      </a:r>
                      <a:r>
                        <a:rPr lang="en-GB" sz="850" baseline="0" dirty="0" smtClean="0">
                          <a:solidFill>
                            <a:schemeClr val="tx1"/>
                          </a:solidFill>
                        </a:rPr>
                        <a:t> Shack’s US and global growth has been impressive by any measure. They’ve gone from 1 unit in 2004 to 179 in 2018. They operate 110 units in the US and another 69 across the globe. </a:t>
                      </a:r>
                      <a:endParaRPr lang="en-GB" sz="850" dirty="0">
                        <a:solidFill>
                          <a:schemeClr val="tx1"/>
                        </a:solidFill>
                      </a:endParaRPr>
                    </a:p>
                  </a:txBody>
                  <a:tcPr>
                    <a:solidFill>
                      <a:schemeClr val="bg1"/>
                    </a:solidFill>
                  </a:tcPr>
                </a:tc>
                <a:tc>
                  <a:txBody>
                    <a:bodyPr/>
                    <a:lstStyle/>
                    <a:p>
                      <a:r>
                        <a:rPr lang="en-GB" sz="850" baseline="0" dirty="0" smtClean="0">
                          <a:solidFill>
                            <a:schemeClr val="tx1"/>
                          </a:solidFill>
                        </a:rPr>
                        <a:t>To manage supply risk and deliver their growth ambition their need was to develop a second supplier relationship. (They started with LW).</a:t>
                      </a:r>
                    </a:p>
                    <a:p>
                      <a:endParaRPr lang="en-GB" sz="850" dirty="0">
                        <a:solidFill>
                          <a:schemeClr val="tx1"/>
                        </a:solidFill>
                      </a:endParaRPr>
                    </a:p>
                  </a:txBody>
                  <a:tcPr>
                    <a:solidFill>
                      <a:schemeClr val="bg1"/>
                    </a:solidFill>
                  </a:tcPr>
                </a:tc>
                <a:tc>
                  <a:txBody>
                    <a:bodyPr/>
                    <a:lstStyle/>
                    <a:p>
                      <a:r>
                        <a:rPr lang="en-GB" sz="850" dirty="0" smtClean="0">
                          <a:solidFill>
                            <a:schemeClr val="tx1"/>
                          </a:solidFill>
                        </a:rPr>
                        <a:t>Purchasing,</a:t>
                      </a:r>
                      <a:r>
                        <a:rPr lang="en-GB" sz="850" baseline="0" dirty="0" smtClean="0">
                          <a:solidFill>
                            <a:schemeClr val="tx1"/>
                          </a:solidFill>
                        </a:rPr>
                        <a:t> supply chain &amp; culinary. Both HQ and local stores.</a:t>
                      </a:r>
                      <a:endParaRPr lang="en-GB" sz="850" dirty="0">
                        <a:solidFill>
                          <a:schemeClr val="tx1"/>
                        </a:solidFill>
                      </a:endParaRPr>
                    </a:p>
                  </a:txBody>
                  <a:tcPr>
                    <a:solidFill>
                      <a:schemeClr val="bg1"/>
                    </a:solidFill>
                  </a:tcPr>
                </a:tc>
                <a:tc>
                  <a:txBody>
                    <a:bodyPr/>
                    <a:lstStyle/>
                    <a:p>
                      <a:r>
                        <a:rPr lang="en-GB" sz="850" dirty="0" smtClean="0">
                          <a:solidFill>
                            <a:schemeClr val="tx1"/>
                          </a:solidFill>
                        </a:rPr>
                        <a:t>After</a:t>
                      </a:r>
                      <a:r>
                        <a:rPr lang="en-GB" sz="850" baseline="0" dirty="0" smtClean="0">
                          <a:solidFill>
                            <a:schemeClr val="tx1"/>
                          </a:solidFill>
                        </a:rPr>
                        <a:t> NDA’s were signed, work started on matching the benchmark product. This involved; sales, the ag team (needed to source a yellow flesh potato variety vs the commonly used white), R&amp;D, marketing and finance. Whilst the development work was happening, we were also reinforcing our global capabilities and partnership credentials.</a:t>
                      </a:r>
                      <a:endParaRPr lang="en-GB" sz="850" dirty="0">
                        <a:solidFill>
                          <a:schemeClr val="tx1"/>
                        </a:solidFill>
                      </a:endParaRPr>
                    </a:p>
                  </a:txBody>
                  <a:tcPr>
                    <a:solidFill>
                      <a:schemeClr val="bg1"/>
                    </a:solidFill>
                  </a:tcPr>
                </a:tc>
                <a:tc>
                  <a:txBody>
                    <a:bodyPr/>
                    <a:lstStyle/>
                    <a:p>
                      <a:r>
                        <a:rPr lang="en-GB" sz="850" dirty="0" smtClean="0">
                          <a:solidFill>
                            <a:schemeClr val="tx1"/>
                          </a:solidFill>
                        </a:rPr>
                        <a:t>After three years work, several</a:t>
                      </a:r>
                      <a:r>
                        <a:rPr lang="en-GB" sz="850" baseline="0" dirty="0" smtClean="0">
                          <a:solidFill>
                            <a:schemeClr val="tx1"/>
                          </a:solidFill>
                        </a:rPr>
                        <a:t> samples, </a:t>
                      </a:r>
                      <a:r>
                        <a:rPr lang="en-GB" sz="850" dirty="0" smtClean="0">
                          <a:solidFill>
                            <a:schemeClr val="tx1"/>
                          </a:solidFill>
                        </a:rPr>
                        <a:t>factory visits</a:t>
                      </a:r>
                      <a:r>
                        <a:rPr lang="en-GB" sz="850" baseline="0" dirty="0" smtClean="0">
                          <a:solidFill>
                            <a:schemeClr val="tx1"/>
                          </a:solidFill>
                        </a:rPr>
                        <a:t> and stores tests our product was approved. We have gone from 1 million pounds in 2017 to an expected volume of 12 million pounds in 2019 with one of the world’s highest profile Fast Casual accounts.  A key point has been to leverage our production in one factory to:</a:t>
                      </a:r>
                    </a:p>
                    <a:p>
                      <a:r>
                        <a:rPr lang="en-GB" sz="850" baseline="0" dirty="0" smtClean="0">
                          <a:solidFill>
                            <a:schemeClr val="tx1"/>
                          </a:solidFill>
                        </a:rPr>
                        <a:t>1: Ensure product consistency as we are using a unique potato </a:t>
                      </a:r>
                    </a:p>
                    <a:p>
                      <a:r>
                        <a:rPr lang="en-GB" sz="850" baseline="0" dirty="0" smtClean="0">
                          <a:solidFill>
                            <a:schemeClr val="tx1"/>
                          </a:solidFill>
                        </a:rPr>
                        <a:t>2: make the most of our proximity to the customers biggest </a:t>
                      </a:r>
                      <a:r>
                        <a:rPr lang="en-GB" sz="850" baseline="0" dirty="0" smtClean="0">
                          <a:solidFill>
                            <a:schemeClr val="tx1"/>
                          </a:solidFill>
                        </a:rPr>
                        <a:t>market…NY.</a:t>
                      </a:r>
                      <a:endParaRPr lang="en-GB" sz="850" dirty="0">
                        <a:solidFill>
                          <a:schemeClr val="tx1"/>
                        </a:solidFill>
                      </a:endParaRPr>
                    </a:p>
                  </a:txBody>
                  <a:tcPr>
                    <a:solidFill>
                      <a:schemeClr val="bg1"/>
                    </a:solidFill>
                  </a:tcPr>
                </a:tc>
                <a:tc>
                  <a:txBody>
                    <a:bodyPr/>
                    <a:lstStyle/>
                    <a:p>
                      <a:r>
                        <a:rPr lang="en-GB" sz="850" dirty="0" smtClean="0">
                          <a:solidFill>
                            <a:schemeClr val="tx1"/>
                          </a:solidFill>
                        </a:rPr>
                        <a:t>Helped them manage their risk by not having a sole</a:t>
                      </a:r>
                      <a:r>
                        <a:rPr lang="en-GB" sz="850" baseline="0" dirty="0" smtClean="0">
                          <a:solidFill>
                            <a:schemeClr val="tx1"/>
                          </a:solidFill>
                        </a:rPr>
                        <a:t> supply situation</a:t>
                      </a:r>
                      <a:r>
                        <a:rPr lang="en-GB" sz="850" dirty="0" smtClean="0">
                          <a:solidFill>
                            <a:schemeClr val="tx1"/>
                          </a:solidFill>
                        </a:rPr>
                        <a:t>,</a:t>
                      </a:r>
                      <a:r>
                        <a:rPr lang="en-GB" sz="850" baseline="0" dirty="0" smtClean="0">
                          <a:solidFill>
                            <a:schemeClr val="tx1"/>
                          </a:solidFill>
                        </a:rPr>
                        <a:t> as well as speeding up their sourcing capabilities for emerging </a:t>
                      </a:r>
                      <a:r>
                        <a:rPr lang="en-GB" sz="850" baseline="0" dirty="0" smtClean="0">
                          <a:solidFill>
                            <a:schemeClr val="tx1"/>
                          </a:solidFill>
                        </a:rPr>
                        <a:t>markets.</a:t>
                      </a:r>
                      <a:endParaRPr lang="en-GB" sz="850" dirty="0">
                        <a:solidFill>
                          <a:schemeClr val="tx1"/>
                        </a:solidFill>
                      </a:endParaRPr>
                    </a:p>
                  </a:txBody>
                  <a:tcPr>
                    <a:solidFill>
                      <a:schemeClr val="bg1"/>
                    </a:solidFill>
                  </a:tcPr>
                </a:tc>
                <a:tc>
                  <a:txBody>
                    <a:bodyPr/>
                    <a:lstStyle/>
                    <a:p>
                      <a:r>
                        <a:rPr lang="en-GB" sz="850" dirty="0" smtClean="0">
                          <a:solidFill>
                            <a:schemeClr val="tx1"/>
                          </a:solidFill>
                        </a:rPr>
                        <a:t>Develop</a:t>
                      </a:r>
                      <a:r>
                        <a:rPr lang="en-GB" sz="850" baseline="0" dirty="0" smtClean="0">
                          <a:solidFill>
                            <a:schemeClr val="tx1"/>
                          </a:solidFill>
                        </a:rPr>
                        <a:t> a plan and work it. Cross functional communication and activation key; both internally and with the </a:t>
                      </a:r>
                      <a:r>
                        <a:rPr lang="en-GB" sz="850" baseline="0" dirty="0" smtClean="0">
                          <a:solidFill>
                            <a:schemeClr val="tx1"/>
                          </a:solidFill>
                        </a:rPr>
                        <a:t>customer.</a:t>
                      </a:r>
                      <a:endParaRPr lang="en-GB" sz="850" dirty="0">
                        <a:solidFill>
                          <a:schemeClr val="tx1"/>
                        </a:solidFill>
                      </a:endParaRPr>
                    </a:p>
                  </a:txBody>
                  <a:tcPr>
                    <a:solidFill>
                      <a:schemeClr val="bg1"/>
                    </a:solidFill>
                  </a:tcPr>
                </a:tc>
                <a:extLst>
                  <a:ext uri="{0D108BD9-81ED-4DB2-BD59-A6C34878D82A}">
                    <a16:rowId xmlns:a16="http://schemas.microsoft.com/office/drawing/2014/main" val="4250470474"/>
                  </a:ext>
                </a:extLst>
              </a:tr>
            </a:tbl>
          </a:graphicData>
        </a:graphic>
      </p:graphicFrame>
      <p:pic>
        <p:nvPicPr>
          <p:cNvPr id="3" name="Picture 2"/>
          <p:cNvPicPr>
            <a:picLocks noChangeAspect="1"/>
          </p:cNvPicPr>
          <p:nvPr/>
        </p:nvPicPr>
        <p:blipFill>
          <a:blip r:embed="rId2"/>
          <a:stretch>
            <a:fillRect/>
          </a:stretch>
        </p:blipFill>
        <p:spPr>
          <a:xfrm>
            <a:off x="105272" y="371496"/>
            <a:ext cx="1034347" cy="558035"/>
          </a:xfrm>
          <a:prstGeom prst="rect">
            <a:avLst/>
          </a:prstGeom>
        </p:spPr>
      </p:pic>
      <p:sp>
        <p:nvSpPr>
          <p:cNvPr id="8" name="Text Placeholder 1"/>
          <p:cNvSpPr txBox="1">
            <a:spLocks/>
          </p:cNvSpPr>
          <p:nvPr/>
        </p:nvSpPr>
        <p:spPr>
          <a:xfrm>
            <a:off x="1139619" y="506613"/>
            <a:ext cx="1224136"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200" b="1" dirty="0" smtClean="0">
                <a:solidFill>
                  <a:schemeClr val="bg1"/>
                </a:solidFill>
                <a:latin typeface="Century Gothic" panose="020B0502020202020204" pitchFamily="34" charset="0"/>
              </a:rPr>
              <a:t>Growth</a:t>
            </a:r>
            <a:endParaRPr lang="en-GB"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41069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711848"/>
            <a:ext cx="877163" cy="307777"/>
          </a:xfrm>
          <a:prstGeom prst="rect">
            <a:avLst/>
          </a:prstGeom>
          <a:solidFill>
            <a:srgbClr val="FFE100"/>
          </a:solidFill>
          <a:ln>
            <a:noFill/>
          </a:ln>
        </p:spPr>
        <p:txBody>
          <a:bodyPr wrap="none" rtlCol="0">
            <a:spAutoFit/>
          </a:bodyPr>
          <a:lstStyle/>
          <a:p>
            <a:r>
              <a:rPr lang="en-GB" sz="1400" dirty="0" smtClean="0">
                <a:latin typeface="Berlin Sans FB" panose="020E0602020502020306" pitchFamily="34" charset="0"/>
              </a:rPr>
              <a:t>#BeMore</a:t>
            </a:r>
            <a:endParaRPr lang="en-GB" sz="1400" dirty="0">
              <a:latin typeface="Berlin Sans FB" panose="020E06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19065237"/>
              </p:ext>
            </p:extLst>
          </p:nvPr>
        </p:nvGraphicFramePr>
        <p:xfrm>
          <a:off x="107504" y="555526"/>
          <a:ext cx="8811705" cy="3901440"/>
        </p:xfrm>
        <a:graphic>
          <a:graphicData uri="http://schemas.openxmlformats.org/drawingml/2006/table">
            <a:tbl>
              <a:tblPr firstRow="1" bandRow="1">
                <a:tableStyleId>{5C22544A-7EE6-4342-B048-85BDC9FD1C3A}</a:tableStyleId>
              </a:tblPr>
              <a:tblGrid>
                <a:gridCol w="1258815">
                  <a:extLst>
                    <a:ext uri="{9D8B030D-6E8A-4147-A177-3AD203B41FA5}">
                      <a16:colId xmlns:a16="http://schemas.microsoft.com/office/drawing/2014/main" val="3858229174"/>
                    </a:ext>
                  </a:extLst>
                </a:gridCol>
                <a:gridCol w="1258815">
                  <a:extLst>
                    <a:ext uri="{9D8B030D-6E8A-4147-A177-3AD203B41FA5}">
                      <a16:colId xmlns:a16="http://schemas.microsoft.com/office/drawing/2014/main" val="606375292"/>
                    </a:ext>
                  </a:extLst>
                </a:gridCol>
                <a:gridCol w="1258815">
                  <a:extLst>
                    <a:ext uri="{9D8B030D-6E8A-4147-A177-3AD203B41FA5}">
                      <a16:colId xmlns:a16="http://schemas.microsoft.com/office/drawing/2014/main" val="3261385722"/>
                    </a:ext>
                  </a:extLst>
                </a:gridCol>
                <a:gridCol w="1258815">
                  <a:extLst>
                    <a:ext uri="{9D8B030D-6E8A-4147-A177-3AD203B41FA5}">
                      <a16:colId xmlns:a16="http://schemas.microsoft.com/office/drawing/2014/main" val="1672698123"/>
                    </a:ext>
                  </a:extLst>
                </a:gridCol>
                <a:gridCol w="1258815">
                  <a:extLst>
                    <a:ext uri="{9D8B030D-6E8A-4147-A177-3AD203B41FA5}">
                      <a16:colId xmlns:a16="http://schemas.microsoft.com/office/drawing/2014/main" val="875625232"/>
                    </a:ext>
                  </a:extLst>
                </a:gridCol>
                <a:gridCol w="1258815">
                  <a:extLst>
                    <a:ext uri="{9D8B030D-6E8A-4147-A177-3AD203B41FA5}">
                      <a16:colId xmlns:a16="http://schemas.microsoft.com/office/drawing/2014/main" val="486251685"/>
                    </a:ext>
                  </a:extLst>
                </a:gridCol>
                <a:gridCol w="1258815">
                  <a:extLst>
                    <a:ext uri="{9D8B030D-6E8A-4147-A177-3AD203B41FA5}">
                      <a16:colId xmlns:a16="http://schemas.microsoft.com/office/drawing/2014/main" val="1910607849"/>
                    </a:ext>
                  </a:extLst>
                </a:gridCol>
              </a:tblGrid>
              <a:tr h="486794">
                <a:tc>
                  <a:txBody>
                    <a:bodyPr/>
                    <a:lstStyle/>
                    <a:p>
                      <a:r>
                        <a:rPr lang="en-GB" sz="700" dirty="0" smtClean="0">
                          <a:solidFill>
                            <a:schemeClr val="tx1"/>
                          </a:solidFill>
                        </a:rPr>
                        <a:t>The</a:t>
                      </a:r>
                      <a:r>
                        <a:rPr lang="en-GB" sz="700" baseline="0" dirty="0" smtClean="0">
                          <a:solidFill>
                            <a:schemeClr val="tx1"/>
                          </a:solidFill>
                        </a:rPr>
                        <a:t> customer’s name where we made a significant impact ..</a:t>
                      </a:r>
                    </a:p>
                  </a:txBody>
                  <a:tcPr>
                    <a:solidFill>
                      <a:srgbClr val="FFE100"/>
                    </a:solidFill>
                  </a:tcPr>
                </a:tc>
                <a:tc>
                  <a:txBody>
                    <a:bodyPr/>
                    <a:lstStyle/>
                    <a:p>
                      <a:r>
                        <a:rPr lang="en-GB" sz="700" baseline="0" dirty="0" smtClean="0">
                          <a:solidFill>
                            <a:schemeClr val="tx1"/>
                          </a:solidFill>
                        </a:rPr>
                        <a:t>The customer’s commercial tension/need identified through understanding THEIR business</a:t>
                      </a:r>
                    </a:p>
                  </a:txBody>
                  <a:tcPr>
                    <a:solidFill>
                      <a:srgbClr val="FFE100"/>
                    </a:solidFill>
                  </a:tcPr>
                </a:tc>
                <a:tc>
                  <a:txBody>
                    <a:bodyPr/>
                    <a:lstStyle/>
                    <a:p>
                      <a:r>
                        <a:rPr lang="en-GB" sz="700" dirty="0" smtClean="0">
                          <a:solidFill>
                            <a:schemeClr val="tx1"/>
                          </a:solidFill>
                        </a:rPr>
                        <a:t>The</a:t>
                      </a:r>
                      <a:r>
                        <a:rPr lang="en-GB" sz="700" baseline="0" dirty="0" smtClean="0">
                          <a:solidFill>
                            <a:schemeClr val="tx1"/>
                          </a:solidFill>
                        </a:rPr>
                        <a:t> function we were talking with in the customer</a:t>
                      </a:r>
                    </a:p>
                  </a:txBody>
                  <a:tcPr>
                    <a:solidFill>
                      <a:srgbClr val="FFE100"/>
                    </a:solidFill>
                  </a:tcPr>
                </a:tc>
                <a:tc>
                  <a:txBody>
                    <a:bodyPr/>
                    <a:lstStyle/>
                    <a:p>
                      <a:r>
                        <a:rPr lang="en-GB" sz="700" dirty="0" smtClean="0">
                          <a:solidFill>
                            <a:schemeClr val="tx1"/>
                          </a:solidFill>
                        </a:rPr>
                        <a:t>How</a:t>
                      </a:r>
                      <a:r>
                        <a:rPr lang="en-GB" sz="700" baseline="0" dirty="0" smtClean="0">
                          <a:solidFill>
                            <a:schemeClr val="tx1"/>
                          </a:solidFill>
                        </a:rPr>
                        <a:t> we developed the solution ..</a:t>
                      </a:r>
                    </a:p>
                  </a:txBody>
                  <a:tcPr>
                    <a:solidFill>
                      <a:srgbClr val="FFE100"/>
                    </a:solidFill>
                  </a:tcPr>
                </a:tc>
                <a:tc>
                  <a:txBody>
                    <a:bodyPr/>
                    <a:lstStyle/>
                    <a:p>
                      <a:r>
                        <a:rPr lang="en-GB" sz="700" dirty="0" smtClean="0">
                          <a:solidFill>
                            <a:schemeClr val="tx1"/>
                          </a:solidFill>
                        </a:rPr>
                        <a:t>A</a:t>
                      </a:r>
                      <a:r>
                        <a:rPr lang="en-GB" sz="700" baseline="0" dirty="0" smtClean="0">
                          <a:solidFill>
                            <a:schemeClr val="tx1"/>
                          </a:solidFill>
                        </a:rPr>
                        <a:t> description of the McCain solution ..</a:t>
                      </a:r>
                    </a:p>
                  </a:txBody>
                  <a:tcPr>
                    <a:solidFill>
                      <a:srgbClr val="FFE100"/>
                    </a:solidFill>
                  </a:tcPr>
                </a:tc>
                <a:tc>
                  <a:txBody>
                    <a:bodyPr/>
                    <a:lstStyle/>
                    <a:p>
                      <a:r>
                        <a:rPr lang="en-GB" sz="700" dirty="0" smtClean="0">
                          <a:solidFill>
                            <a:schemeClr val="tx1"/>
                          </a:solidFill>
                        </a:rPr>
                        <a:t>The</a:t>
                      </a:r>
                      <a:r>
                        <a:rPr lang="en-GB" sz="700" baseline="0" dirty="0" smtClean="0">
                          <a:solidFill>
                            <a:schemeClr val="tx1"/>
                          </a:solidFill>
                        </a:rPr>
                        <a:t> benefits for the customer ..</a:t>
                      </a:r>
                    </a:p>
                  </a:txBody>
                  <a:tcPr>
                    <a:solidFill>
                      <a:srgbClr val="FFE100"/>
                    </a:solidFill>
                  </a:tcPr>
                </a:tc>
                <a:tc>
                  <a:txBody>
                    <a:bodyPr/>
                    <a:lstStyle/>
                    <a:p>
                      <a:r>
                        <a:rPr lang="en-GB" sz="700" dirty="0" smtClean="0">
                          <a:solidFill>
                            <a:schemeClr val="tx1"/>
                          </a:solidFill>
                        </a:rPr>
                        <a:t>The learning to be shared ..</a:t>
                      </a:r>
                    </a:p>
                  </a:txBody>
                  <a:tcPr>
                    <a:solidFill>
                      <a:srgbClr val="FFE100"/>
                    </a:solidFill>
                  </a:tcPr>
                </a:tc>
                <a:extLst>
                  <a:ext uri="{0D108BD9-81ED-4DB2-BD59-A6C34878D82A}">
                    <a16:rowId xmlns:a16="http://schemas.microsoft.com/office/drawing/2014/main" val="3086708671"/>
                  </a:ext>
                </a:extLst>
              </a:tr>
              <a:tr h="3178480">
                <a:tc>
                  <a:txBody>
                    <a:bodyPr/>
                    <a:lstStyle/>
                    <a:p>
                      <a:r>
                        <a:rPr lang="en-GB" sz="800" dirty="0" smtClean="0">
                          <a:solidFill>
                            <a:schemeClr val="tx1"/>
                          </a:solidFill>
                        </a:rPr>
                        <a:t>Gordons Food Service</a:t>
                      </a:r>
                      <a:endParaRPr lang="en-GB" sz="800" dirty="0">
                        <a:solidFill>
                          <a:schemeClr val="tx1"/>
                        </a:solidFill>
                      </a:endParaRPr>
                    </a:p>
                  </a:txBody>
                  <a:tcPr>
                    <a:solidFill>
                      <a:schemeClr val="bg1"/>
                    </a:solidFill>
                  </a:tcPr>
                </a:tc>
                <a:tc>
                  <a:txBody>
                    <a:bodyPr/>
                    <a:lstStyle/>
                    <a:p>
                      <a:r>
                        <a:rPr lang="en-GB" sz="800" dirty="0" smtClean="0">
                          <a:solidFill>
                            <a:schemeClr val="tx1"/>
                          </a:solidFill>
                        </a:rPr>
                        <a:t>Customer had developed a “Co-Creation of Value Platform” looking for ways to partner with vendors in shared cost savings.</a:t>
                      </a:r>
                      <a:endParaRPr lang="en-GB" sz="800" dirty="0">
                        <a:solidFill>
                          <a:schemeClr val="tx1"/>
                        </a:solidFill>
                      </a:endParaRPr>
                    </a:p>
                  </a:txBody>
                  <a:tcPr>
                    <a:solidFill>
                      <a:schemeClr val="bg1"/>
                    </a:solidFill>
                  </a:tcPr>
                </a:tc>
                <a:tc>
                  <a:txBody>
                    <a:bodyPr/>
                    <a:lstStyle/>
                    <a:p>
                      <a:r>
                        <a:rPr lang="en-GB" sz="800" dirty="0" smtClean="0">
                          <a:solidFill>
                            <a:schemeClr val="tx1"/>
                          </a:solidFill>
                        </a:rPr>
                        <a:t>Discussion was with</a:t>
                      </a:r>
                      <a:r>
                        <a:rPr lang="en-GB" sz="800" baseline="0" dirty="0" smtClean="0">
                          <a:solidFill>
                            <a:schemeClr val="tx1"/>
                          </a:solidFill>
                        </a:rPr>
                        <a:t> The Supply Chain team at GFS corporate.</a:t>
                      </a:r>
                    </a:p>
                    <a:p>
                      <a:r>
                        <a:rPr lang="en-GB" sz="800" baseline="0" dirty="0" smtClean="0">
                          <a:solidFill>
                            <a:schemeClr val="tx1"/>
                          </a:solidFill>
                        </a:rPr>
                        <a:t>Several solutions were developed by engaging McCain sales leadership, marketing, finance and supply chain.</a:t>
                      </a:r>
                    </a:p>
                    <a:p>
                      <a:endParaRPr lang="en-GB" sz="800" dirty="0">
                        <a:solidFill>
                          <a:schemeClr val="tx1"/>
                        </a:solidFill>
                      </a:endParaRPr>
                    </a:p>
                  </a:txBody>
                  <a:tcPr>
                    <a:solidFill>
                      <a:schemeClr val="bg1"/>
                    </a:solidFill>
                  </a:tcPr>
                </a:tc>
                <a:tc>
                  <a:txBody>
                    <a:bodyPr/>
                    <a:lstStyle/>
                    <a:p>
                      <a:r>
                        <a:rPr lang="en-GB" sz="800" baseline="0" dirty="0" smtClean="0">
                          <a:solidFill>
                            <a:schemeClr val="tx1"/>
                          </a:solidFill>
                        </a:rPr>
                        <a:t>We pulled data that showed the amount of GFS orders being bought in ‘less than full pallet configurations. Customer felt that switching to full pallets would have no real benefit to GFS. They breakdown every pallet whether full or partial.</a:t>
                      </a:r>
                    </a:p>
                    <a:p>
                      <a:r>
                        <a:rPr lang="en-GB" sz="800" baseline="0" dirty="0" smtClean="0">
                          <a:solidFill>
                            <a:schemeClr val="tx1"/>
                          </a:solidFill>
                        </a:rPr>
                        <a:t>McCain did a full analysis of the GFS orders and surmised there was an opportunity for shared savings if GFS would order in full pallets. We wee also able to show them that a reduction in damages could be a secondary source of savings.</a:t>
                      </a:r>
                    </a:p>
                    <a:p>
                      <a:endParaRPr lang="en-GB" sz="800" dirty="0">
                        <a:solidFill>
                          <a:schemeClr val="tx1"/>
                        </a:solidFill>
                      </a:endParaRPr>
                    </a:p>
                  </a:txBody>
                  <a:tcPr>
                    <a:solidFill>
                      <a:schemeClr val="bg1"/>
                    </a:solidFill>
                  </a:tcPr>
                </a:tc>
                <a:tc>
                  <a:txBody>
                    <a:bodyPr/>
                    <a:lstStyle/>
                    <a:p>
                      <a:pPr marL="88900" indent="-88900">
                        <a:buFont typeface="Arial" panose="020B0604020202020204" pitchFamily="34" charset="0"/>
                        <a:buChar char="•"/>
                      </a:pPr>
                      <a:r>
                        <a:rPr lang="en-GB" sz="800" baseline="0" dirty="0" smtClean="0">
                          <a:solidFill>
                            <a:schemeClr val="tx1"/>
                          </a:solidFill>
                        </a:rPr>
                        <a:t>Built a tool to measure improvement and pay-out GFS.</a:t>
                      </a:r>
                    </a:p>
                    <a:p>
                      <a:pPr marL="88900" indent="-88900">
                        <a:buFont typeface="Arial" panose="020B0604020202020204" pitchFamily="34" charset="0"/>
                        <a:buChar char="•"/>
                      </a:pPr>
                      <a:r>
                        <a:rPr lang="en-GB" sz="800" baseline="0" dirty="0" smtClean="0">
                          <a:solidFill>
                            <a:schemeClr val="tx1"/>
                          </a:solidFill>
                        </a:rPr>
                        <a:t>Finance, sales, Customer service,  supply chain, and the deductions team all needed to be involved.</a:t>
                      </a:r>
                    </a:p>
                    <a:p>
                      <a:pPr marL="88900" indent="-88900">
                        <a:buFont typeface="Arial" panose="020B0604020202020204" pitchFamily="34" charset="0"/>
                        <a:buChar char="•"/>
                      </a:pPr>
                      <a:r>
                        <a:rPr lang="en-GB" sz="800" baseline="0" dirty="0" smtClean="0">
                          <a:solidFill>
                            <a:schemeClr val="tx1"/>
                          </a:solidFill>
                        </a:rPr>
                        <a:t>GFS helped create the list of potential full pallet items and created a plan for executing the changes internally with their buyers.</a:t>
                      </a:r>
                      <a:endParaRPr lang="en-GB" sz="800" dirty="0">
                        <a:solidFill>
                          <a:schemeClr val="tx1"/>
                        </a:solidFill>
                      </a:endParaRPr>
                    </a:p>
                  </a:txBody>
                  <a:tcPr>
                    <a:solidFill>
                      <a:schemeClr val="bg1"/>
                    </a:solidFill>
                  </a:tcPr>
                </a:tc>
                <a:tc>
                  <a:txBody>
                    <a:bodyPr/>
                    <a:lstStyle/>
                    <a:p>
                      <a:r>
                        <a:rPr lang="en-GB" sz="800" dirty="0" smtClean="0">
                          <a:solidFill>
                            <a:schemeClr val="tx1"/>
                          </a:solidFill>
                        </a:rPr>
                        <a:t>* GFS was able to share this example internally</a:t>
                      </a:r>
                      <a:r>
                        <a:rPr lang="en-GB" sz="800" baseline="0" dirty="0" smtClean="0">
                          <a:solidFill>
                            <a:schemeClr val="tx1"/>
                          </a:solidFill>
                        </a:rPr>
                        <a:t> and with other vendors as a model of how to co create value. They also created a revenue stream of approximately $100k annually.</a:t>
                      </a:r>
                    </a:p>
                    <a:p>
                      <a:r>
                        <a:rPr lang="en-GB" sz="800" baseline="0" dirty="0" smtClean="0">
                          <a:solidFill>
                            <a:schemeClr val="tx1"/>
                          </a:solidFill>
                        </a:rPr>
                        <a:t>* McCain was able to improve our full pallets and create supply chain savings</a:t>
                      </a:r>
                      <a:endParaRPr lang="en-GB" sz="800" dirty="0">
                        <a:solidFill>
                          <a:schemeClr val="tx1"/>
                        </a:solidFill>
                      </a:endParaRPr>
                    </a:p>
                  </a:txBody>
                  <a:tcPr>
                    <a:solidFill>
                      <a:schemeClr val="bg1"/>
                    </a:solidFill>
                  </a:tcPr>
                </a:tc>
                <a:tc>
                  <a:txBody>
                    <a:bodyPr/>
                    <a:lstStyle/>
                    <a:p>
                      <a:pPr marL="88900" indent="-88900">
                        <a:buFont typeface="Arial" panose="020B0604020202020204" pitchFamily="34" charset="0"/>
                        <a:buChar char="•"/>
                      </a:pPr>
                      <a:r>
                        <a:rPr lang="en-GB" sz="800" dirty="0" smtClean="0">
                          <a:solidFill>
                            <a:schemeClr val="tx1"/>
                          </a:solidFill>
                        </a:rPr>
                        <a:t>Because we had all of the information up front and an</a:t>
                      </a:r>
                      <a:r>
                        <a:rPr lang="en-GB" sz="800" baseline="0" dirty="0" smtClean="0">
                          <a:solidFill>
                            <a:schemeClr val="tx1"/>
                          </a:solidFill>
                        </a:rPr>
                        <a:t> understanding of GFS ‘s business needs we could have a more intelligent conversation.(data in advance creates a better chance for success)</a:t>
                      </a:r>
                    </a:p>
                    <a:p>
                      <a:pPr marL="88900" indent="-88900">
                        <a:buFont typeface="Arial" panose="020B0604020202020204" pitchFamily="34" charset="0"/>
                        <a:buChar char="•"/>
                      </a:pPr>
                      <a:r>
                        <a:rPr lang="en-GB" sz="800" baseline="0" dirty="0" smtClean="0">
                          <a:solidFill>
                            <a:schemeClr val="tx1"/>
                          </a:solidFill>
                        </a:rPr>
                        <a:t> By physically visiting a GFS warehouse we were able to observe that all pallets are broken down (see what our customers are doing)</a:t>
                      </a:r>
                    </a:p>
                    <a:p>
                      <a:pPr marL="88900" indent="-88900">
                        <a:buFont typeface="Arial" panose="020B0604020202020204" pitchFamily="34" charset="0"/>
                        <a:buChar char="•"/>
                      </a:pPr>
                      <a:r>
                        <a:rPr lang="en-GB" sz="800" baseline="0" dirty="0" smtClean="0">
                          <a:solidFill>
                            <a:schemeClr val="tx1"/>
                          </a:solidFill>
                        </a:rPr>
                        <a:t>We achieve better results when we engage many functions within McCain and with the customer.(bring in the experts!)</a:t>
                      </a:r>
                    </a:p>
                    <a:p>
                      <a:pPr marL="88900" indent="-88900">
                        <a:buFont typeface="Arial" panose="020B0604020202020204" pitchFamily="34" charset="0"/>
                        <a:buChar char="•"/>
                      </a:pPr>
                      <a:r>
                        <a:rPr lang="en-GB" sz="800" baseline="0" dirty="0" smtClean="0">
                          <a:solidFill>
                            <a:schemeClr val="tx1"/>
                          </a:solidFill>
                        </a:rPr>
                        <a:t>Listening to our customer needs is crucial. </a:t>
                      </a:r>
                      <a:endParaRPr lang="en-GB" sz="800" dirty="0">
                        <a:solidFill>
                          <a:schemeClr val="tx1"/>
                        </a:solidFill>
                      </a:endParaRPr>
                    </a:p>
                  </a:txBody>
                  <a:tcPr>
                    <a:solidFill>
                      <a:schemeClr val="bg1"/>
                    </a:solidFill>
                  </a:tcPr>
                </a:tc>
                <a:extLst>
                  <a:ext uri="{0D108BD9-81ED-4DB2-BD59-A6C34878D82A}">
                    <a16:rowId xmlns:a16="http://schemas.microsoft.com/office/drawing/2014/main" val="4250470474"/>
                  </a:ext>
                </a:extLst>
              </a:tr>
            </a:tbl>
          </a:graphicData>
        </a:graphic>
      </p:graphicFrame>
      <p:sp>
        <p:nvSpPr>
          <p:cNvPr id="7" name="Text Placeholder 1"/>
          <p:cNvSpPr txBox="1">
            <a:spLocks/>
          </p:cNvSpPr>
          <p:nvPr/>
        </p:nvSpPr>
        <p:spPr>
          <a:xfrm>
            <a:off x="988435" y="148433"/>
            <a:ext cx="1224136"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200" b="1" dirty="0" smtClean="0">
                <a:solidFill>
                  <a:schemeClr val="bg1"/>
                </a:solidFill>
                <a:latin typeface="Century Gothic" panose="020B0502020202020204" pitchFamily="34" charset="0"/>
              </a:rPr>
              <a:t>Efficiency</a:t>
            </a:r>
            <a:endParaRPr lang="en-GB" sz="1200" b="1" dirty="0">
              <a:solidFill>
                <a:schemeClr val="bg1"/>
              </a:solidFill>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107504" y="21251"/>
            <a:ext cx="864096" cy="493177"/>
          </a:xfrm>
          <a:prstGeom prst="rect">
            <a:avLst/>
          </a:prstGeom>
        </p:spPr>
      </p:pic>
    </p:spTree>
    <p:extLst>
      <p:ext uri="{BB962C8B-B14F-4D97-AF65-F5344CB8AC3E}">
        <p14:creationId xmlns:p14="http://schemas.microsoft.com/office/powerpoint/2010/main" val="1873179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711848"/>
            <a:ext cx="877163" cy="307777"/>
          </a:xfrm>
          <a:prstGeom prst="rect">
            <a:avLst/>
          </a:prstGeom>
          <a:solidFill>
            <a:srgbClr val="FFE100"/>
          </a:solidFill>
          <a:ln>
            <a:noFill/>
          </a:ln>
        </p:spPr>
        <p:txBody>
          <a:bodyPr wrap="none" rtlCol="0">
            <a:spAutoFit/>
          </a:bodyPr>
          <a:lstStyle/>
          <a:p>
            <a:r>
              <a:rPr lang="en-GB" sz="1400" dirty="0" smtClean="0">
                <a:latin typeface="Berlin Sans FB" panose="020E0602020502020306" pitchFamily="34" charset="0"/>
              </a:rPr>
              <a:t>#BeMore</a:t>
            </a:r>
            <a:endParaRPr lang="en-GB" sz="1400" dirty="0">
              <a:latin typeface="Berlin Sans FB" panose="020E06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73519048"/>
              </p:ext>
            </p:extLst>
          </p:nvPr>
        </p:nvGraphicFramePr>
        <p:xfrm>
          <a:off x="179512" y="843558"/>
          <a:ext cx="8811705" cy="2682240"/>
        </p:xfrm>
        <a:graphic>
          <a:graphicData uri="http://schemas.openxmlformats.org/drawingml/2006/table">
            <a:tbl>
              <a:tblPr firstRow="1" bandRow="1">
                <a:tableStyleId>{5C22544A-7EE6-4342-B048-85BDC9FD1C3A}</a:tableStyleId>
              </a:tblPr>
              <a:tblGrid>
                <a:gridCol w="1258815">
                  <a:extLst>
                    <a:ext uri="{9D8B030D-6E8A-4147-A177-3AD203B41FA5}">
                      <a16:colId xmlns:a16="http://schemas.microsoft.com/office/drawing/2014/main" val="3858229174"/>
                    </a:ext>
                  </a:extLst>
                </a:gridCol>
                <a:gridCol w="1258815">
                  <a:extLst>
                    <a:ext uri="{9D8B030D-6E8A-4147-A177-3AD203B41FA5}">
                      <a16:colId xmlns:a16="http://schemas.microsoft.com/office/drawing/2014/main" val="606375292"/>
                    </a:ext>
                  </a:extLst>
                </a:gridCol>
                <a:gridCol w="1258815">
                  <a:extLst>
                    <a:ext uri="{9D8B030D-6E8A-4147-A177-3AD203B41FA5}">
                      <a16:colId xmlns:a16="http://schemas.microsoft.com/office/drawing/2014/main" val="3261385722"/>
                    </a:ext>
                  </a:extLst>
                </a:gridCol>
                <a:gridCol w="1258815">
                  <a:extLst>
                    <a:ext uri="{9D8B030D-6E8A-4147-A177-3AD203B41FA5}">
                      <a16:colId xmlns:a16="http://schemas.microsoft.com/office/drawing/2014/main" val="1672698123"/>
                    </a:ext>
                  </a:extLst>
                </a:gridCol>
                <a:gridCol w="1258815">
                  <a:extLst>
                    <a:ext uri="{9D8B030D-6E8A-4147-A177-3AD203B41FA5}">
                      <a16:colId xmlns:a16="http://schemas.microsoft.com/office/drawing/2014/main" val="875625232"/>
                    </a:ext>
                  </a:extLst>
                </a:gridCol>
                <a:gridCol w="1258815">
                  <a:extLst>
                    <a:ext uri="{9D8B030D-6E8A-4147-A177-3AD203B41FA5}">
                      <a16:colId xmlns:a16="http://schemas.microsoft.com/office/drawing/2014/main" val="486251685"/>
                    </a:ext>
                  </a:extLst>
                </a:gridCol>
                <a:gridCol w="1258815">
                  <a:extLst>
                    <a:ext uri="{9D8B030D-6E8A-4147-A177-3AD203B41FA5}">
                      <a16:colId xmlns:a16="http://schemas.microsoft.com/office/drawing/2014/main" val="1910607849"/>
                    </a:ext>
                  </a:extLst>
                </a:gridCol>
              </a:tblGrid>
              <a:tr h="380063">
                <a:tc>
                  <a:txBody>
                    <a:bodyPr/>
                    <a:lstStyle/>
                    <a:p>
                      <a:r>
                        <a:rPr lang="en-GB" sz="700" dirty="0" smtClean="0">
                          <a:solidFill>
                            <a:schemeClr val="tx1"/>
                          </a:solidFill>
                        </a:rPr>
                        <a:t>The</a:t>
                      </a:r>
                      <a:r>
                        <a:rPr lang="en-GB" sz="700" baseline="0" dirty="0" smtClean="0">
                          <a:solidFill>
                            <a:schemeClr val="tx1"/>
                          </a:solidFill>
                        </a:rPr>
                        <a:t> customer’s name where we made a significant impact ..</a:t>
                      </a:r>
                    </a:p>
                  </a:txBody>
                  <a:tcPr>
                    <a:solidFill>
                      <a:srgbClr val="FFE100"/>
                    </a:solidFill>
                  </a:tcPr>
                </a:tc>
                <a:tc>
                  <a:txBody>
                    <a:bodyPr/>
                    <a:lstStyle/>
                    <a:p>
                      <a:r>
                        <a:rPr lang="en-GB" sz="700" baseline="0" dirty="0" smtClean="0">
                          <a:solidFill>
                            <a:schemeClr val="tx1"/>
                          </a:solidFill>
                        </a:rPr>
                        <a:t>The customer’s commercial tension/need identified through understanding THEIR business</a:t>
                      </a:r>
                    </a:p>
                  </a:txBody>
                  <a:tcPr>
                    <a:solidFill>
                      <a:srgbClr val="FFE100"/>
                    </a:solidFill>
                  </a:tcPr>
                </a:tc>
                <a:tc>
                  <a:txBody>
                    <a:bodyPr/>
                    <a:lstStyle/>
                    <a:p>
                      <a:r>
                        <a:rPr lang="en-GB" sz="700" dirty="0" smtClean="0">
                          <a:solidFill>
                            <a:schemeClr val="tx1"/>
                          </a:solidFill>
                        </a:rPr>
                        <a:t>The</a:t>
                      </a:r>
                      <a:r>
                        <a:rPr lang="en-GB" sz="700" baseline="0" dirty="0" smtClean="0">
                          <a:solidFill>
                            <a:schemeClr val="tx1"/>
                          </a:solidFill>
                        </a:rPr>
                        <a:t> function we were talking with in the customer</a:t>
                      </a:r>
                    </a:p>
                  </a:txBody>
                  <a:tcPr>
                    <a:solidFill>
                      <a:srgbClr val="FFE100"/>
                    </a:solidFill>
                  </a:tcPr>
                </a:tc>
                <a:tc>
                  <a:txBody>
                    <a:bodyPr/>
                    <a:lstStyle/>
                    <a:p>
                      <a:r>
                        <a:rPr lang="en-GB" sz="700" dirty="0" smtClean="0">
                          <a:solidFill>
                            <a:schemeClr val="tx1"/>
                          </a:solidFill>
                        </a:rPr>
                        <a:t>How</a:t>
                      </a:r>
                      <a:r>
                        <a:rPr lang="en-GB" sz="700" baseline="0" dirty="0" smtClean="0">
                          <a:solidFill>
                            <a:schemeClr val="tx1"/>
                          </a:solidFill>
                        </a:rPr>
                        <a:t> we developed the solution ..</a:t>
                      </a:r>
                    </a:p>
                  </a:txBody>
                  <a:tcPr>
                    <a:solidFill>
                      <a:srgbClr val="FFE100"/>
                    </a:solidFill>
                  </a:tcPr>
                </a:tc>
                <a:tc>
                  <a:txBody>
                    <a:bodyPr/>
                    <a:lstStyle/>
                    <a:p>
                      <a:r>
                        <a:rPr lang="en-GB" sz="700" dirty="0" smtClean="0">
                          <a:solidFill>
                            <a:schemeClr val="tx1"/>
                          </a:solidFill>
                        </a:rPr>
                        <a:t>A</a:t>
                      </a:r>
                      <a:r>
                        <a:rPr lang="en-GB" sz="700" baseline="0" dirty="0" smtClean="0">
                          <a:solidFill>
                            <a:schemeClr val="tx1"/>
                          </a:solidFill>
                        </a:rPr>
                        <a:t> description of the McCain solution ..</a:t>
                      </a:r>
                    </a:p>
                  </a:txBody>
                  <a:tcPr>
                    <a:solidFill>
                      <a:srgbClr val="FFE100"/>
                    </a:solidFill>
                  </a:tcPr>
                </a:tc>
                <a:tc>
                  <a:txBody>
                    <a:bodyPr/>
                    <a:lstStyle/>
                    <a:p>
                      <a:r>
                        <a:rPr lang="en-GB" sz="700" dirty="0" smtClean="0">
                          <a:solidFill>
                            <a:schemeClr val="tx1"/>
                          </a:solidFill>
                        </a:rPr>
                        <a:t>The</a:t>
                      </a:r>
                      <a:r>
                        <a:rPr lang="en-GB" sz="700" baseline="0" dirty="0" smtClean="0">
                          <a:solidFill>
                            <a:schemeClr val="tx1"/>
                          </a:solidFill>
                        </a:rPr>
                        <a:t> benefits for the customer ..</a:t>
                      </a:r>
                    </a:p>
                  </a:txBody>
                  <a:tcPr>
                    <a:solidFill>
                      <a:srgbClr val="FFE100"/>
                    </a:solidFill>
                  </a:tcPr>
                </a:tc>
                <a:tc>
                  <a:txBody>
                    <a:bodyPr/>
                    <a:lstStyle/>
                    <a:p>
                      <a:r>
                        <a:rPr lang="en-GB" sz="700" dirty="0" smtClean="0">
                          <a:solidFill>
                            <a:schemeClr val="tx1"/>
                          </a:solidFill>
                        </a:rPr>
                        <a:t>The learning to be shared ..</a:t>
                      </a:r>
                    </a:p>
                  </a:txBody>
                  <a:tcPr>
                    <a:solidFill>
                      <a:srgbClr val="FFE100"/>
                    </a:solidFill>
                  </a:tcPr>
                </a:tc>
                <a:extLst>
                  <a:ext uri="{0D108BD9-81ED-4DB2-BD59-A6C34878D82A}">
                    <a16:rowId xmlns:a16="http://schemas.microsoft.com/office/drawing/2014/main" val="3086708671"/>
                  </a:ext>
                </a:extLst>
              </a:tr>
              <a:tr h="342526">
                <a:tc>
                  <a:txBody>
                    <a:bodyPr/>
                    <a:lstStyle/>
                    <a:p>
                      <a:r>
                        <a:rPr lang="en-GB" sz="850" dirty="0" smtClean="0">
                          <a:solidFill>
                            <a:schemeClr val="tx1"/>
                          </a:solidFill>
                        </a:rPr>
                        <a:t>McGrath’s </a:t>
                      </a:r>
                      <a:endParaRPr lang="en-GB" sz="850" dirty="0">
                        <a:solidFill>
                          <a:schemeClr val="tx1"/>
                        </a:solidFill>
                      </a:endParaRPr>
                    </a:p>
                  </a:txBody>
                  <a:tcPr>
                    <a:solidFill>
                      <a:schemeClr val="bg1"/>
                    </a:solidFill>
                  </a:tcPr>
                </a:tc>
                <a:tc>
                  <a:txBody>
                    <a:bodyPr/>
                    <a:lstStyle/>
                    <a:p>
                      <a:r>
                        <a:rPr lang="en-GB" sz="850" dirty="0" smtClean="0">
                          <a:solidFill>
                            <a:schemeClr val="tx1"/>
                          </a:solidFill>
                        </a:rPr>
                        <a:t>High/Increasing labor costs Back</a:t>
                      </a:r>
                      <a:r>
                        <a:rPr lang="en-GB" sz="850" baseline="0" dirty="0" smtClean="0">
                          <a:solidFill>
                            <a:schemeClr val="tx1"/>
                          </a:solidFill>
                        </a:rPr>
                        <a:t> of House</a:t>
                      </a:r>
                      <a:endParaRPr lang="en-GB" sz="850" dirty="0" smtClean="0">
                        <a:solidFill>
                          <a:schemeClr val="tx1"/>
                        </a:solidFill>
                      </a:endParaRPr>
                    </a:p>
                    <a:p>
                      <a:endParaRPr lang="en-GB" sz="850" dirty="0">
                        <a:solidFill>
                          <a:schemeClr val="tx1"/>
                        </a:solidFill>
                      </a:endParaRPr>
                    </a:p>
                  </a:txBody>
                  <a:tcPr>
                    <a:solidFill>
                      <a:schemeClr val="bg1"/>
                    </a:solidFill>
                  </a:tcPr>
                </a:tc>
                <a:tc>
                  <a:txBody>
                    <a:bodyPr/>
                    <a:lstStyle/>
                    <a:p>
                      <a:r>
                        <a:rPr lang="en-GB" sz="850" dirty="0" smtClean="0">
                          <a:solidFill>
                            <a:schemeClr val="tx1"/>
                          </a:solidFill>
                        </a:rPr>
                        <a:t>Chef, Purchasing, Founder/Owner</a:t>
                      </a:r>
                      <a:endParaRPr lang="en-GB" sz="850" dirty="0">
                        <a:solidFill>
                          <a:schemeClr val="tx1"/>
                        </a:solidFill>
                      </a:endParaRPr>
                    </a:p>
                  </a:txBody>
                  <a:tcPr>
                    <a:solidFill>
                      <a:schemeClr val="bg1"/>
                    </a:solidFill>
                  </a:tcPr>
                </a:tc>
                <a:tc>
                  <a:txBody>
                    <a:bodyPr/>
                    <a:lstStyle/>
                    <a:p>
                      <a:r>
                        <a:rPr lang="en-GB" sz="850" dirty="0" smtClean="0">
                          <a:solidFill>
                            <a:schemeClr val="tx1"/>
                          </a:solidFill>
                        </a:rPr>
                        <a:t>McGrath’s making their own cheese sticks and</a:t>
                      </a:r>
                      <a:r>
                        <a:rPr lang="en-GB" sz="850" baseline="0" dirty="0" smtClean="0">
                          <a:solidFill>
                            <a:schemeClr val="tx1"/>
                          </a:solidFill>
                        </a:rPr>
                        <a:t> convinced the cost to do so was less than buying a cheese stick from McCain.  Tested prepared sticks and while the customer agreed cost was less, the test failed.</a:t>
                      </a:r>
                      <a:r>
                        <a:rPr lang="en-GB" sz="850" dirty="0" smtClean="0">
                          <a:solidFill>
                            <a:schemeClr val="tx1"/>
                          </a:solidFill>
                        </a:rPr>
                        <a:t>  Dug deeper to discover  servers were not supporting change, telling customers the prepared was probably cheaper, not as good.</a:t>
                      </a:r>
                      <a:endParaRPr lang="en-GB" sz="850" dirty="0">
                        <a:solidFill>
                          <a:schemeClr val="tx1"/>
                        </a:solidFill>
                      </a:endParaRPr>
                    </a:p>
                  </a:txBody>
                  <a:tcPr>
                    <a:solidFill>
                      <a:schemeClr val="bg1"/>
                    </a:solidFill>
                  </a:tcPr>
                </a:tc>
                <a:tc>
                  <a:txBody>
                    <a:bodyPr/>
                    <a:lstStyle/>
                    <a:p>
                      <a:r>
                        <a:rPr lang="en-GB" sz="850" dirty="0" smtClean="0">
                          <a:solidFill>
                            <a:schemeClr val="tx1"/>
                          </a:solidFill>
                        </a:rPr>
                        <a:t>Developed plan to overcome server objections by involving</a:t>
                      </a:r>
                      <a:r>
                        <a:rPr lang="en-GB" sz="850" baseline="0" dirty="0" smtClean="0">
                          <a:solidFill>
                            <a:schemeClr val="tx1"/>
                          </a:solidFill>
                        </a:rPr>
                        <a:t> them in a cutting and activating a 2 server promotions utilizing marketing funds from our Sysco team.  By engaging the front line wait staff and offering marketing support they were more receptive to the new product.</a:t>
                      </a:r>
                      <a:endParaRPr lang="en-GB" sz="850" dirty="0" smtClean="0">
                        <a:solidFill>
                          <a:schemeClr val="tx1"/>
                        </a:solidFill>
                      </a:endParaRPr>
                    </a:p>
                    <a:p>
                      <a:endParaRPr lang="en-GB" sz="850" dirty="0" smtClean="0">
                        <a:solidFill>
                          <a:schemeClr val="tx1"/>
                        </a:solidFill>
                      </a:endParaRPr>
                    </a:p>
                  </a:txBody>
                  <a:tcPr>
                    <a:solidFill>
                      <a:schemeClr val="bg1"/>
                    </a:solidFill>
                  </a:tcPr>
                </a:tc>
                <a:tc>
                  <a:txBody>
                    <a:bodyPr/>
                    <a:lstStyle/>
                    <a:p>
                      <a:r>
                        <a:rPr lang="en-GB" sz="850" dirty="0" smtClean="0">
                          <a:solidFill>
                            <a:schemeClr val="tx1"/>
                          </a:solidFill>
                        </a:rPr>
                        <a:t>Cheese</a:t>
                      </a:r>
                      <a:r>
                        <a:rPr lang="en-GB" sz="850" baseline="0" dirty="0" smtClean="0">
                          <a:solidFill>
                            <a:schemeClr val="tx1"/>
                          </a:solidFill>
                        </a:rPr>
                        <a:t> stick was a success and the customer has removed the time and cost to produce their own product.  Additional benefit is the customer has agreed to run promotions on the other appetizers we sell them, meaning increased sales for McCain and increased revenue for our customer.</a:t>
                      </a:r>
                      <a:endParaRPr lang="en-GB" sz="850" dirty="0" smtClean="0">
                        <a:solidFill>
                          <a:schemeClr val="tx1"/>
                        </a:solidFill>
                      </a:endParaRPr>
                    </a:p>
                    <a:p>
                      <a:endParaRPr lang="en-GB" sz="850" dirty="0" smtClean="0">
                        <a:solidFill>
                          <a:schemeClr val="tx1"/>
                        </a:solidFill>
                      </a:endParaRPr>
                    </a:p>
                  </a:txBody>
                  <a:tcPr>
                    <a:solidFill>
                      <a:schemeClr val="bg1"/>
                    </a:solidFill>
                  </a:tcPr>
                </a:tc>
                <a:tc>
                  <a:txBody>
                    <a:bodyPr/>
                    <a:lstStyle/>
                    <a:p>
                      <a:r>
                        <a:rPr lang="en-GB" sz="850" dirty="0" smtClean="0">
                          <a:solidFill>
                            <a:schemeClr val="tx1"/>
                          </a:solidFill>
                        </a:rPr>
                        <a:t>When faced with rejection keep digging to get to the root cause then develop action plan to over come objections.</a:t>
                      </a:r>
                      <a:endParaRPr lang="en-GB" sz="850" dirty="0">
                        <a:solidFill>
                          <a:schemeClr val="tx1"/>
                        </a:solidFill>
                      </a:endParaRPr>
                    </a:p>
                  </a:txBody>
                  <a:tcPr>
                    <a:solidFill>
                      <a:schemeClr val="bg1"/>
                    </a:solidFill>
                  </a:tcPr>
                </a:tc>
                <a:extLst>
                  <a:ext uri="{0D108BD9-81ED-4DB2-BD59-A6C34878D82A}">
                    <a16:rowId xmlns:a16="http://schemas.microsoft.com/office/drawing/2014/main" val="4250470474"/>
                  </a:ext>
                </a:extLst>
              </a:tr>
            </a:tbl>
          </a:graphicData>
        </a:graphic>
      </p:graphicFrame>
      <p:sp>
        <p:nvSpPr>
          <p:cNvPr id="7" name="Text Placeholder 1"/>
          <p:cNvSpPr txBox="1">
            <a:spLocks/>
          </p:cNvSpPr>
          <p:nvPr/>
        </p:nvSpPr>
        <p:spPr>
          <a:xfrm>
            <a:off x="1331640" y="281718"/>
            <a:ext cx="1224136"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200" b="1" dirty="0" smtClean="0">
                <a:solidFill>
                  <a:schemeClr val="bg1"/>
                </a:solidFill>
                <a:latin typeface="Century Gothic" panose="020B0502020202020204" pitchFamily="34" charset="0"/>
              </a:rPr>
              <a:t>Efficiency</a:t>
            </a:r>
            <a:endParaRPr lang="en-GB" sz="1200"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5735"/>
            <a:ext cx="1306835" cy="784101"/>
          </a:xfrm>
          <a:prstGeom prst="rect">
            <a:avLst/>
          </a:prstGeom>
        </p:spPr>
      </p:pic>
    </p:spTree>
    <p:extLst>
      <p:ext uri="{BB962C8B-B14F-4D97-AF65-F5344CB8AC3E}">
        <p14:creationId xmlns:p14="http://schemas.microsoft.com/office/powerpoint/2010/main" val="1039964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B66FF18-D669-4B24-A8FD-FBBD72D2CBCD}" type="slidenum">
              <a:rPr lang="en-GB" smtClean="0"/>
              <a:pPr/>
              <a:t>2</a:t>
            </a:fld>
            <a:endParaRPr lang="en-GB" dirty="0"/>
          </a:p>
        </p:txBody>
      </p:sp>
      <p:sp>
        <p:nvSpPr>
          <p:cNvPr id="3" name="Title 2"/>
          <p:cNvSpPr>
            <a:spLocks noGrp="1"/>
          </p:cNvSpPr>
          <p:nvPr>
            <p:ph type="title"/>
          </p:nvPr>
        </p:nvSpPr>
        <p:spPr>
          <a:xfrm>
            <a:off x="251520" y="243648"/>
            <a:ext cx="4928016" cy="504000"/>
          </a:xfrm>
        </p:spPr>
        <p:txBody>
          <a:bodyPr>
            <a:normAutofit fontScale="90000"/>
          </a:bodyPr>
          <a:lstStyle/>
          <a:p>
            <a:r>
              <a:rPr lang="en-GB" dirty="0" smtClean="0"/>
              <a:t>The </a:t>
            </a:r>
            <a:r>
              <a:rPr lang="en-GB" dirty="0" smtClean="0"/>
              <a:t>Commercial Acumen</a:t>
            </a:r>
            <a:r>
              <a:rPr lang="en-GB" dirty="0" smtClean="0"/>
              <a:t> learner journey 3 x 30 days, </a:t>
            </a:r>
            <a:r>
              <a:rPr lang="en-GB" dirty="0" smtClean="0"/>
              <a:t>Challenge 1</a:t>
            </a:r>
            <a:endParaRPr lang="en-GB" dirty="0"/>
          </a:p>
        </p:txBody>
      </p:sp>
      <p:sp>
        <p:nvSpPr>
          <p:cNvPr id="5" name="Block Arc 4"/>
          <p:cNvSpPr/>
          <p:nvPr/>
        </p:nvSpPr>
        <p:spPr>
          <a:xfrm rot="5400000" flipH="1">
            <a:off x="3685979" y="2373018"/>
            <a:ext cx="1548291" cy="1548291"/>
          </a:xfrm>
          <a:prstGeom prst="blockArc">
            <a:avLst>
              <a:gd name="adj1" fmla="val 10801723"/>
              <a:gd name="adj2" fmla="val 16188127"/>
              <a:gd name="adj3" fmla="val 30555"/>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6" name="Block Arc 5"/>
          <p:cNvSpPr/>
          <p:nvPr/>
        </p:nvSpPr>
        <p:spPr>
          <a:xfrm rot="16200000">
            <a:off x="3626468" y="2373019"/>
            <a:ext cx="1548291" cy="1548291"/>
          </a:xfrm>
          <a:prstGeom prst="blockArc">
            <a:avLst>
              <a:gd name="adj1" fmla="val 10801723"/>
              <a:gd name="adj2" fmla="val 16188127"/>
              <a:gd name="adj3" fmla="val 30555"/>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7" name="Block Arc 6"/>
          <p:cNvSpPr/>
          <p:nvPr/>
        </p:nvSpPr>
        <p:spPr>
          <a:xfrm rot="5400000">
            <a:off x="2544077" y="1249023"/>
            <a:ext cx="1548291" cy="1548291"/>
          </a:xfrm>
          <a:prstGeom prst="blockArc">
            <a:avLst>
              <a:gd name="adj1" fmla="val 10801723"/>
              <a:gd name="adj2" fmla="val 16188355"/>
              <a:gd name="adj3" fmla="val 30166"/>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8" name="Block Arc 7"/>
          <p:cNvSpPr/>
          <p:nvPr/>
        </p:nvSpPr>
        <p:spPr>
          <a:xfrm rot="16200000" flipH="1" flipV="1">
            <a:off x="4829864" y="1249023"/>
            <a:ext cx="1548291" cy="1548291"/>
          </a:xfrm>
          <a:prstGeom prst="blockArc">
            <a:avLst>
              <a:gd name="adj1" fmla="val 10801723"/>
              <a:gd name="adj2" fmla="val 16188127"/>
              <a:gd name="adj3" fmla="val 30555"/>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9" name="Block Arc 8"/>
          <p:cNvSpPr/>
          <p:nvPr/>
        </p:nvSpPr>
        <p:spPr>
          <a:xfrm rot="5400000" flipV="1">
            <a:off x="4770354" y="1249023"/>
            <a:ext cx="1548291" cy="1548291"/>
          </a:xfrm>
          <a:prstGeom prst="blockArc">
            <a:avLst>
              <a:gd name="adj1" fmla="val 10801723"/>
              <a:gd name="adj2" fmla="val 16188127"/>
              <a:gd name="adj3" fmla="val 30555"/>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10" name="Block Arc 9"/>
          <p:cNvSpPr/>
          <p:nvPr/>
        </p:nvSpPr>
        <p:spPr>
          <a:xfrm rot="16200000">
            <a:off x="5915936" y="2373019"/>
            <a:ext cx="1548291" cy="1548291"/>
          </a:xfrm>
          <a:prstGeom prst="blockArc">
            <a:avLst>
              <a:gd name="adj1" fmla="val 10801723"/>
              <a:gd name="adj2" fmla="val 16188127"/>
              <a:gd name="adj3" fmla="val 30555"/>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11" name="Rectangle 10"/>
          <p:cNvSpPr/>
          <p:nvPr/>
        </p:nvSpPr>
        <p:spPr>
          <a:xfrm>
            <a:off x="2788540" y="1249023"/>
            <a:ext cx="469679" cy="469679"/>
          </a:xfrm>
          <a:prstGeom prst="rect">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Rectangle 11"/>
          <p:cNvSpPr/>
          <p:nvPr/>
        </p:nvSpPr>
        <p:spPr>
          <a:xfrm>
            <a:off x="2255907" y="1249023"/>
            <a:ext cx="469679" cy="46967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Rectangle 12"/>
          <p:cNvSpPr/>
          <p:nvPr/>
        </p:nvSpPr>
        <p:spPr>
          <a:xfrm>
            <a:off x="1723275" y="1249023"/>
            <a:ext cx="469679" cy="469679"/>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Rectangle 13"/>
          <p:cNvSpPr/>
          <p:nvPr/>
        </p:nvSpPr>
        <p:spPr>
          <a:xfrm>
            <a:off x="3622996" y="2086027"/>
            <a:ext cx="469679" cy="469679"/>
          </a:xfrm>
          <a:prstGeom prst="rect">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3622996" y="2615815"/>
            <a:ext cx="469679" cy="469679"/>
          </a:xfrm>
          <a:prstGeom prst="rect">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Rectangle 15"/>
          <p:cNvSpPr/>
          <p:nvPr/>
        </p:nvSpPr>
        <p:spPr>
          <a:xfrm>
            <a:off x="4770354" y="2086027"/>
            <a:ext cx="469679" cy="469679"/>
          </a:xfrm>
          <a:prstGeom prst="rect">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7" name="Rectangle 16"/>
          <p:cNvSpPr/>
          <p:nvPr/>
        </p:nvSpPr>
        <p:spPr>
          <a:xfrm>
            <a:off x="4770354" y="2615815"/>
            <a:ext cx="469679" cy="469679"/>
          </a:xfrm>
          <a:prstGeom prst="rect">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8" name="Rectangle 17"/>
          <p:cNvSpPr/>
          <p:nvPr/>
        </p:nvSpPr>
        <p:spPr>
          <a:xfrm>
            <a:off x="5908984" y="2086027"/>
            <a:ext cx="469679" cy="469679"/>
          </a:xfrm>
          <a:prstGeom prst="rect">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9" name="Rectangle 18"/>
          <p:cNvSpPr/>
          <p:nvPr/>
        </p:nvSpPr>
        <p:spPr>
          <a:xfrm>
            <a:off x="5908984" y="2615815"/>
            <a:ext cx="469679" cy="469679"/>
          </a:xfrm>
          <a:prstGeom prst="rect">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0" name="Rectangle 19"/>
          <p:cNvSpPr/>
          <p:nvPr/>
        </p:nvSpPr>
        <p:spPr>
          <a:xfrm>
            <a:off x="6754813" y="3451034"/>
            <a:ext cx="469679" cy="469679"/>
          </a:xfrm>
          <a:prstGeom prst="rect">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1" name="Rectangle 20"/>
          <p:cNvSpPr/>
          <p:nvPr/>
        </p:nvSpPr>
        <p:spPr>
          <a:xfrm>
            <a:off x="1525381" y="1249023"/>
            <a:ext cx="134941" cy="46967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2" name="Rectangle 21"/>
          <p:cNvSpPr/>
          <p:nvPr/>
        </p:nvSpPr>
        <p:spPr>
          <a:xfrm>
            <a:off x="7294055" y="3451631"/>
            <a:ext cx="134941" cy="46967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3" name="TextBox 22"/>
          <p:cNvSpPr txBox="1"/>
          <p:nvPr/>
        </p:nvSpPr>
        <p:spPr>
          <a:xfrm rot="16200000">
            <a:off x="1083699" y="1356906"/>
            <a:ext cx="660188" cy="253916"/>
          </a:xfrm>
          <a:prstGeom prst="rect">
            <a:avLst/>
          </a:prstGeom>
          <a:noFill/>
        </p:spPr>
        <p:txBody>
          <a:bodyPr wrap="square" rtlCol="0">
            <a:spAutoFit/>
          </a:bodyPr>
          <a:lstStyle/>
          <a:p>
            <a:pPr algn="ctr"/>
            <a:r>
              <a:rPr lang="en-GB" sz="1050" dirty="0"/>
              <a:t>START</a:t>
            </a:r>
            <a:endParaRPr lang="en-GB" sz="900" baseline="30000" dirty="0"/>
          </a:p>
        </p:txBody>
      </p:sp>
      <p:cxnSp>
        <p:nvCxnSpPr>
          <p:cNvPr id="25" name="Straight Connector 24"/>
          <p:cNvCxnSpPr/>
          <p:nvPr/>
        </p:nvCxnSpPr>
        <p:spPr>
          <a:xfrm>
            <a:off x="2269345" y="1688602"/>
            <a:ext cx="0" cy="288899"/>
          </a:xfrm>
          <a:prstGeom prst="line">
            <a:avLst/>
          </a:prstGeom>
          <a:noFill/>
          <a:ln w="28575" cap="flat" cmpd="sng" algn="ctr">
            <a:solidFill>
              <a:schemeClr val="tx1"/>
            </a:solidFill>
            <a:prstDash val="solid"/>
          </a:ln>
          <a:effectLst/>
        </p:spPr>
      </p:cxnSp>
      <p:sp>
        <p:nvSpPr>
          <p:cNvPr id="26" name="Oval 25"/>
          <p:cNvSpPr/>
          <p:nvPr/>
        </p:nvSpPr>
        <p:spPr>
          <a:xfrm>
            <a:off x="2234847" y="1945123"/>
            <a:ext cx="68998" cy="64756"/>
          </a:xfrm>
          <a:prstGeom prst="ellipse">
            <a:avLst/>
          </a:prstGeom>
          <a:solidFill>
            <a:schemeClr val="tx1"/>
          </a:solidFill>
          <a:ln w="9525" cap="flat" cmpd="sng" algn="ctr">
            <a:noFill/>
            <a:prstDash val="solid"/>
          </a:ln>
          <a:effectLst/>
        </p:spPr>
        <p:txBody>
          <a:bodyPr rtlCol="0" anchor="ctr"/>
          <a:lstStyle/>
          <a:p>
            <a:pPr algn="ctr" defTabSz="685800">
              <a:defRPr/>
            </a:pPr>
            <a:endParaRPr lang="en-GB" sz="1350" kern="0" dirty="0">
              <a:solidFill>
                <a:srgbClr val="FFFFFF"/>
              </a:solidFill>
              <a:latin typeface="Calibri" panose="020F0502020204030204"/>
            </a:endParaRPr>
          </a:p>
        </p:txBody>
      </p:sp>
      <p:cxnSp>
        <p:nvCxnSpPr>
          <p:cNvPr id="27" name="Straight Connector 26"/>
          <p:cNvCxnSpPr/>
          <p:nvPr/>
        </p:nvCxnSpPr>
        <p:spPr>
          <a:xfrm rot="5400000">
            <a:off x="3524081" y="3016422"/>
            <a:ext cx="0" cy="288899"/>
          </a:xfrm>
          <a:prstGeom prst="line">
            <a:avLst/>
          </a:prstGeom>
          <a:solidFill>
            <a:srgbClr val="CFDE02"/>
          </a:solidFill>
          <a:ln w="28575" cap="flat" cmpd="sng" algn="ctr">
            <a:solidFill>
              <a:schemeClr val="tx1"/>
            </a:solidFill>
            <a:prstDash val="solid"/>
          </a:ln>
          <a:effectLst/>
        </p:spPr>
      </p:cxnSp>
      <p:sp>
        <p:nvSpPr>
          <p:cNvPr id="28" name="Oval 27"/>
          <p:cNvSpPr/>
          <p:nvPr/>
        </p:nvSpPr>
        <p:spPr>
          <a:xfrm rot="5400000">
            <a:off x="3345133" y="3128494"/>
            <a:ext cx="68998" cy="64756"/>
          </a:xfrm>
          <a:prstGeom prst="ellipse">
            <a:avLst/>
          </a:prstGeom>
          <a:solidFill>
            <a:schemeClr val="tx1"/>
          </a:solidFill>
          <a:ln w="9525" cap="flat" cmpd="sng" algn="ctr">
            <a:noFill/>
            <a:prstDash val="solid"/>
          </a:ln>
          <a:effectLst/>
        </p:spPr>
        <p:txBody>
          <a:bodyPr rtlCol="0" anchor="ctr"/>
          <a:lstStyle/>
          <a:p>
            <a:pPr algn="ctr" defTabSz="685800">
              <a:defRPr/>
            </a:pPr>
            <a:endParaRPr lang="en-GB" sz="1350" kern="0" dirty="0">
              <a:solidFill>
                <a:srgbClr val="CFDE02"/>
              </a:solidFill>
              <a:latin typeface="Calibri" panose="020F0502020204030204"/>
            </a:endParaRPr>
          </a:p>
        </p:txBody>
      </p:sp>
      <p:cxnSp>
        <p:nvCxnSpPr>
          <p:cNvPr id="29" name="Straight Connector 28"/>
          <p:cNvCxnSpPr/>
          <p:nvPr/>
        </p:nvCxnSpPr>
        <p:spPr>
          <a:xfrm rot="10800000">
            <a:off x="5531390" y="998438"/>
            <a:ext cx="0" cy="288899"/>
          </a:xfrm>
          <a:prstGeom prst="line">
            <a:avLst/>
          </a:prstGeom>
          <a:solidFill>
            <a:srgbClr val="68C2EA"/>
          </a:solidFill>
          <a:ln w="28575" cap="flat" cmpd="sng" algn="ctr">
            <a:solidFill>
              <a:schemeClr val="tx1"/>
            </a:solidFill>
            <a:prstDash val="solid"/>
          </a:ln>
          <a:effectLst/>
        </p:spPr>
      </p:cxnSp>
      <p:sp>
        <p:nvSpPr>
          <p:cNvPr id="30" name="Oval 29"/>
          <p:cNvSpPr/>
          <p:nvPr/>
        </p:nvSpPr>
        <p:spPr>
          <a:xfrm rot="10800000">
            <a:off x="5496892" y="966061"/>
            <a:ext cx="68998" cy="64756"/>
          </a:xfrm>
          <a:prstGeom prst="ellipse">
            <a:avLst/>
          </a:prstGeom>
          <a:solidFill>
            <a:schemeClr val="tx1"/>
          </a:solidFill>
          <a:ln w="9525" cap="flat" cmpd="sng" algn="ctr">
            <a:noFill/>
            <a:prstDash val="solid"/>
          </a:ln>
          <a:effectLst/>
        </p:spPr>
        <p:txBody>
          <a:bodyPr rtlCol="0" anchor="ctr"/>
          <a:lstStyle/>
          <a:p>
            <a:pPr algn="ctr" defTabSz="685800">
              <a:defRPr/>
            </a:pPr>
            <a:endParaRPr lang="en-GB" sz="1350" kern="0" dirty="0">
              <a:solidFill>
                <a:srgbClr val="CFDE02"/>
              </a:solidFill>
              <a:latin typeface="Calibri" panose="020F0502020204030204"/>
            </a:endParaRPr>
          </a:p>
        </p:txBody>
      </p:sp>
      <p:cxnSp>
        <p:nvCxnSpPr>
          <p:cNvPr id="31" name="Straight Connector 30"/>
          <p:cNvCxnSpPr/>
          <p:nvPr/>
        </p:nvCxnSpPr>
        <p:spPr>
          <a:xfrm rot="5400000">
            <a:off x="6491968" y="3023294"/>
            <a:ext cx="0" cy="288899"/>
          </a:xfrm>
          <a:prstGeom prst="line">
            <a:avLst/>
          </a:prstGeom>
          <a:solidFill>
            <a:srgbClr val="CFDE02"/>
          </a:solidFill>
          <a:ln w="28575" cap="flat" cmpd="sng" algn="ctr">
            <a:solidFill>
              <a:schemeClr val="tx1"/>
            </a:solidFill>
            <a:prstDash val="solid"/>
          </a:ln>
          <a:effectLst/>
        </p:spPr>
      </p:cxnSp>
      <p:sp>
        <p:nvSpPr>
          <p:cNvPr id="32" name="Oval 31"/>
          <p:cNvSpPr/>
          <p:nvPr/>
        </p:nvSpPr>
        <p:spPr>
          <a:xfrm rot="5400000">
            <a:off x="6583055" y="3128024"/>
            <a:ext cx="68998" cy="64756"/>
          </a:xfrm>
          <a:prstGeom prst="ellipse">
            <a:avLst/>
          </a:prstGeom>
          <a:solidFill>
            <a:schemeClr val="tx1"/>
          </a:solidFill>
          <a:ln w="9525" cap="flat" cmpd="sng" algn="ctr">
            <a:noFill/>
            <a:prstDash val="solid"/>
          </a:ln>
          <a:effectLst/>
        </p:spPr>
        <p:txBody>
          <a:bodyPr rtlCol="0" anchor="ctr"/>
          <a:lstStyle/>
          <a:p>
            <a:pPr algn="ctr" defTabSz="685800">
              <a:defRPr/>
            </a:pPr>
            <a:endParaRPr lang="en-GB" sz="1350" kern="0" dirty="0">
              <a:solidFill>
                <a:srgbClr val="CFDE02"/>
              </a:solidFill>
              <a:latin typeface="Calibri" panose="020F0502020204030204"/>
            </a:endParaRPr>
          </a:p>
        </p:txBody>
      </p:sp>
      <p:sp>
        <p:nvSpPr>
          <p:cNvPr id="33" name="Block Arc 32"/>
          <p:cNvSpPr/>
          <p:nvPr/>
        </p:nvSpPr>
        <p:spPr>
          <a:xfrm rot="10800000">
            <a:off x="3833026" y="2500833"/>
            <a:ext cx="1194684" cy="1194684"/>
          </a:xfrm>
          <a:prstGeom prst="blockArc">
            <a:avLst>
              <a:gd name="adj1" fmla="val 10800000"/>
              <a:gd name="adj2" fmla="val 21464116"/>
              <a:gd name="adj3" fmla="val 3342"/>
            </a:avLst>
          </a:prstGeom>
          <a:solidFill>
            <a:srgbClr val="BBBD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cxnSp>
        <p:nvCxnSpPr>
          <p:cNvPr id="34" name="Straight Connector 33"/>
          <p:cNvCxnSpPr>
            <a:stCxn id="39" idx="1"/>
          </p:cNvCxnSpPr>
          <p:nvPr/>
        </p:nvCxnSpPr>
        <p:spPr>
          <a:xfrm flipH="1">
            <a:off x="3852697" y="2012411"/>
            <a:ext cx="1459" cy="1118321"/>
          </a:xfrm>
          <a:prstGeom prst="line">
            <a:avLst/>
          </a:prstGeom>
          <a:ln w="50800" cmpd="sng">
            <a:solidFill>
              <a:srgbClr val="BBBDBF"/>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5007544" y="2009878"/>
            <a:ext cx="6140" cy="1103622"/>
          </a:xfrm>
          <a:prstGeom prst="line">
            <a:avLst/>
          </a:prstGeom>
          <a:ln w="50800" cmpd="sng">
            <a:solidFill>
              <a:srgbClr val="BBBDBF"/>
            </a:solidFill>
          </a:ln>
        </p:spPr>
        <p:style>
          <a:lnRef idx="2">
            <a:schemeClr val="accent1"/>
          </a:lnRef>
          <a:fillRef idx="0">
            <a:schemeClr val="accent1"/>
          </a:fillRef>
          <a:effectRef idx="1">
            <a:schemeClr val="accent1"/>
          </a:effectRef>
          <a:fontRef idx="minor">
            <a:schemeClr val="tx1"/>
          </a:fontRef>
        </p:style>
      </p:cxnSp>
      <p:sp>
        <p:nvSpPr>
          <p:cNvPr id="36" name="Block Arc 35"/>
          <p:cNvSpPr/>
          <p:nvPr/>
        </p:nvSpPr>
        <p:spPr>
          <a:xfrm>
            <a:off x="4996008" y="1437428"/>
            <a:ext cx="1194684" cy="1194684"/>
          </a:xfrm>
          <a:prstGeom prst="blockArc">
            <a:avLst>
              <a:gd name="adj1" fmla="val 10800000"/>
              <a:gd name="adj2" fmla="val 21464116"/>
              <a:gd name="adj3" fmla="val 3342"/>
            </a:avLst>
          </a:prstGeom>
          <a:solidFill>
            <a:srgbClr val="BBBD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cxnSp>
        <p:nvCxnSpPr>
          <p:cNvPr id="37" name="Straight Connector 36"/>
          <p:cNvCxnSpPr>
            <a:endCxn id="38" idx="1"/>
          </p:cNvCxnSpPr>
          <p:nvPr/>
        </p:nvCxnSpPr>
        <p:spPr>
          <a:xfrm flipH="1">
            <a:off x="6168617" y="2009667"/>
            <a:ext cx="2577" cy="1139052"/>
          </a:xfrm>
          <a:prstGeom prst="line">
            <a:avLst/>
          </a:prstGeom>
          <a:ln w="50800" cmpd="sng">
            <a:solidFill>
              <a:srgbClr val="BBBDBF"/>
            </a:solidFill>
          </a:ln>
        </p:spPr>
        <p:style>
          <a:lnRef idx="2">
            <a:schemeClr val="accent1"/>
          </a:lnRef>
          <a:fillRef idx="0">
            <a:schemeClr val="accent1"/>
          </a:fillRef>
          <a:effectRef idx="1">
            <a:schemeClr val="accent1"/>
          </a:effectRef>
          <a:fontRef idx="minor">
            <a:schemeClr val="tx1"/>
          </a:fontRef>
        </p:style>
      </p:cxnSp>
      <p:sp>
        <p:nvSpPr>
          <p:cNvPr id="38" name="Block Arc 37"/>
          <p:cNvSpPr/>
          <p:nvPr/>
        </p:nvSpPr>
        <p:spPr>
          <a:xfrm rot="10800000">
            <a:off x="6148203" y="2528561"/>
            <a:ext cx="1194684" cy="1194684"/>
          </a:xfrm>
          <a:prstGeom prst="blockArc">
            <a:avLst>
              <a:gd name="adj1" fmla="val 16247180"/>
              <a:gd name="adj2" fmla="val 21464116"/>
              <a:gd name="adj3" fmla="val 3342"/>
            </a:avLst>
          </a:prstGeom>
          <a:solidFill>
            <a:srgbClr val="BBBD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39" name="Block Arc 38"/>
          <p:cNvSpPr/>
          <p:nvPr/>
        </p:nvSpPr>
        <p:spPr>
          <a:xfrm>
            <a:off x="2679886" y="1437886"/>
            <a:ext cx="1194684" cy="1194684"/>
          </a:xfrm>
          <a:prstGeom prst="blockArc">
            <a:avLst>
              <a:gd name="adj1" fmla="val 16247180"/>
              <a:gd name="adj2" fmla="val 21464116"/>
              <a:gd name="adj3" fmla="val 3342"/>
            </a:avLst>
          </a:prstGeom>
          <a:solidFill>
            <a:srgbClr val="BBBD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cxnSp>
        <p:nvCxnSpPr>
          <p:cNvPr id="40" name="Straight Connector 39"/>
          <p:cNvCxnSpPr/>
          <p:nvPr/>
        </p:nvCxnSpPr>
        <p:spPr>
          <a:xfrm>
            <a:off x="1610142" y="1455204"/>
            <a:ext cx="1708248" cy="0"/>
          </a:xfrm>
          <a:prstGeom prst="line">
            <a:avLst/>
          </a:prstGeom>
          <a:ln w="50800" cmpd="sng">
            <a:solidFill>
              <a:srgbClr val="BBBDBF"/>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732919" y="3699990"/>
            <a:ext cx="439388" cy="0"/>
          </a:xfrm>
          <a:prstGeom prst="line">
            <a:avLst/>
          </a:prstGeom>
          <a:ln w="50800" cmpd="sng">
            <a:solidFill>
              <a:srgbClr val="BBBDBF"/>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587229" y="2500399"/>
            <a:ext cx="2235296" cy="230832"/>
          </a:xfrm>
          <a:prstGeom prst="rect">
            <a:avLst/>
          </a:prstGeom>
          <a:noFill/>
        </p:spPr>
        <p:txBody>
          <a:bodyPr wrap="square" rtlCol="0">
            <a:spAutoFit/>
          </a:bodyPr>
          <a:lstStyle/>
          <a:p>
            <a:r>
              <a:rPr lang="en-GB" sz="900" b="1" dirty="0" smtClean="0"/>
              <a:t>Stage 4:</a:t>
            </a:r>
            <a:r>
              <a:rPr lang="en-GB" sz="900" b="1" dirty="0" smtClean="0"/>
              <a:t> Leader led progress check in  </a:t>
            </a:r>
            <a:endParaRPr lang="en-GB" sz="900" b="1" dirty="0"/>
          </a:p>
        </p:txBody>
      </p:sp>
      <p:sp>
        <p:nvSpPr>
          <p:cNvPr id="43" name="TextBox 42"/>
          <p:cNvSpPr txBox="1"/>
          <p:nvPr/>
        </p:nvSpPr>
        <p:spPr>
          <a:xfrm>
            <a:off x="6615313" y="2678692"/>
            <a:ext cx="2444870" cy="784830"/>
          </a:xfrm>
          <a:prstGeom prst="rect">
            <a:avLst/>
          </a:prstGeom>
          <a:noFill/>
        </p:spPr>
        <p:txBody>
          <a:bodyPr wrap="square" rtlCol="0">
            <a:spAutoFit/>
          </a:bodyPr>
          <a:lstStyle/>
          <a:p>
            <a:pPr marL="87313" indent="-87313">
              <a:buFont typeface="Arial" panose="020B0604020202020204" pitchFamily="34" charset="0"/>
              <a:buChar char="•"/>
            </a:pPr>
            <a:r>
              <a:rPr lang="en-GB" sz="900" dirty="0" smtClean="0"/>
              <a:t>Socialize Challenge Tools with buddies for “likes, concerns and suggestions”.</a:t>
            </a:r>
          </a:p>
          <a:p>
            <a:pPr marL="87313" indent="-87313">
              <a:buFont typeface="Arial" panose="020B0604020202020204" pitchFamily="34" charset="0"/>
              <a:buChar char="•"/>
            </a:pPr>
            <a:r>
              <a:rPr lang="en-GB" sz="900" dirty="0" smtClean="0"/>
              <a:t>Socialize and share as a team.</a:t>
            </a:r>
          </a:p>
          <a:p>
            <a:pPr marL="87313" indent="-87313">
              <a:buFont typeface="Arial" panose="020B0604020202020204" pitchFamily="34" charset="0"/>
              <a:buChar char="•"/>
            </a:pPr>
            <a:r>
              <a:rPr lang="en-GB" sz="900" dirty="0" smtClean="0"/>
              <a:t>Talk through what’s worked well, things to improve on to keep the Tool up to date.</a:t>
            </a:r>
            <a:endParaRPr lang="en-GB" sz="900" dirty="0"/>
          </a:p>
        </p:txBody>
      </p:sp>
      <p:sp>
        <p:nvSpPr>
          <p:cNvPr id="44" name="TextBox 43"/>
          <p:cNvSpPr txBox="1"/>
          <p:nvPr/>
        </p:nvSpPr>
        <p:spPr>
          <a:xfrm>
            <a:off x="5531390" y="358657"/>
            <a:ext cx="3454698" cy="923330"/>
          </a:xfrm>
          <a:prstGeom prst="rect">
            <a:avLst/>
          </a:prstGeom>
          <a:noFill/>
        </p:spPr>
        <p:txBody>
          <a:bodyPr wrap="square" rtlCol="0">
            <a:spAutoFit/>
          </a:bodyPr>
          <a:lstStyle/>
          <a:p>
            <a:r>
              <a:rPr lang="en-GB" sz="900" b="1" dirty="0" smtClean="0"/>
              <a:t>Stage 3: Team complete the challenge</a:t>
            </a:r>
          </a:p>
          <a:p>
            <a:pPr marL="88900" indent="-88900">
              <a:buFont typeface="Arial" panose="020B0604020202020204" pitchFamily="34" charset="0"/>
              <a:buChar char="•"/>
            </a:pPr>
            <a:r>
              <a:rPr lang="en-GB" sz="900" dirty="0" smtClean="0"/>
              <a:t>Be curious, be interested in the customers business – ask, listen, search.</a:t>
            </a:r>
          </a:p>
          <a:p>
            <a:pPr marL="88900" indent="-88900">
              <a:buFont typeface="Arial" panose="020B0604020202020204" pitchFamily="34" charset="0"/>
              <a:buChar char="•"/>
            </a:pPr>
            <a:r>
              <a:rPr lang="en-GB" sz="900" dirty="0" smtClean="0"/>
              <a:t>Build out the understanding.</a:t>
            </a:r>
          </a:p>
          <a:p>
            <a:pPr marL="88900" indent="-88900">
              <a:buFont typeface="Arial" panose="020B0604020202020204" pitchFamily="34" charset="0"/>
              <a:buChar char="•"/>
            </a:pPr>
            <a:r>
              <a:rPr lang="en-GB" sz="900" dirty="0" smtClean="0"/>
              <a:t>Use the Buddy and Line Manager to bounce thinking off.</a:t>
            </a:r>
          </a:p>
          <a:p>
            <a:pPr marL="88900" indent="-88900">
              <a:buFont typeface="Arial" panose="020B0604020202020204" pitchFamily="34" charset="0"/>
              <a:buChar char="•"/>
            </a:pPr>
            <a:r>
              <a:rPr lang="en-GB" sz="900" dirty="0" smtClean="0"/>
              <a:t>Capture on the Challenge Tool.</a:t>
            </a:r>
          </a:p>
        </p:txBody>
      </p:sp>
      <p:sp>
        <p:nvSpPr>
          <p:cNvPr id="46" name="TextBox 45"/>
          <p:cNvSpPr txBox="1"/>
          <p:nvPr/>
        </p:nvSpPr>
        <p:spPr>
          <a:xfrm>
            <a:off x="813920" y="1821361"/>
            <a:ext cx="2602563" cy="1615827"/>
          </a:xfrm>
          <a:prstGeom prst="rect">
            <a:avLst/>
          </a:prstGeom>
          <a:noFill/>
        </p:spPr>
        <p:txBody>
          <a:bodyPr wrap="square" rtlCol="0">
            <a:spAutoFit/>
          </a:bodyPr>
          <a:lstStyle/>
          <a:p>
            <a:r>
              <a:rPr lang="en-GB" sz="900" b="1" dirty="0" smtClean="0"/>
              <a:t>Stage 1:</a:t>
            </a:r>
            <a:r>
              <a:rPr lang="en-GB" sz="900" b="1" dirty="0" smtClean="0"/>
              <a:t> Preparation</a:t>
            </a:r>
          </a:p>
          <a:p>
            <a:r>
              <a:rPr lang="en-GB" sz="900" b="1" dirty="0" smtClean="0"/>
              <a:t>Leader to brief</a:t>
            </a:r>
            <a:endParaRPr lang="en-GB" sz="900" b="1" dirty="0" smtClean="0"/>
          </a:p>
          <a:p>
            <a:pPr marL="88900" lvl="1" indent="-88900">
              <a:buFont typeface="Arial" panose="020B0604020202020204" pitchFamily="34" charset="0"/>
              <a:buChar char="•"/>
            </a:pPr>
            <a:r>
              <a:rPr lang="en-GB" sz="900" dirty="0"/>
              <a:t>Watch the Commercial Acumen film.</a:t>
            </a:r>
          </a:p>
          <a:p>
            <a:pPr marL="88900" lvl="1" indent="-88900">
              <a:buFont typeface="Arial" panose="020B0604020202020204" pitchFamily="34" charset="0"/>
              <a:buChar char="•"/>
            </a:pPr>
            <a:r>
              <a:rPr lang="en-GB" sz="900" dirty="0"/>
              <a:t>Read the </a:t>
            </a:r>
            <a:r>
              <a:rPr lang="en-GB" sz="900" dirty="0" smtClean="0"/>
              <a:t>Snapshot.</a:t>
            </a:r>
          </a:p>
          <a:p>
            <a:pPr marL="88900" lvl="1" indent="-88900">
              <a:buFont typeface="Arial" panose="020B0604020202020204" pitchFamily="34" charset="0"/>
              <a:buChar char="•"/>
            </a:pPr>
            <a:r>
              <a:rPr lang="en-GB" sz="900" dirty="0" smtClean="0"/>
              <a:t>Read the Challenge 1 Brief.</a:t>
            </a:r>
            <a:endParaRPr lang="en-GB" sz="900" dirty="0"/>
          </a:p>
          <a:p>
            <a:pPr marL="88900" lvl="1" indent="-88900"/>
            <a:r>
              <a:rPr lang="en-GB" sz="900" dirty="0"/>
              <a:t>and then offline</a:t>
            </a:r>
          </a:p>
          <a:p>
            <a:pPr marL="88900" lvl="1" indent="-88900">
              <a:buFont typeface="Arial" panose="020B0604020202020204" pitchFamily="34" charset="0"/>
              <a:buChar char="•"/>
            </a:pPr>
            <a:r>
              <a:rPr lang="en-GB" sz="900" dirty="0"/>
              <a:t>To capture their understanding of the commercial challenges facing 1 of their customers (NOT McCain with the customer) and bring them to the session.</a:t>
            </a:r>
          </a:p>
          <a:p>
            <a:pPr marL="171450" indent="-171450">
              <a:buFont typeface="Arial" panose="020B0604020202020204" pitchFamily="34" charset="0"/>
              <a:buChar char="•"/>
            </a:pPr>
            <a:endParaRPr lang="en-GB" sz="900" dirty="0"/>
          </a:p>
        </p:txBody>
      </p:sp>
      <p:sp>
        <p:nvSpPr>
          <p:cNvPr id="47" name="TextBox 46"/>
          <p:cNvSpPr txBox="1"/>
          <p:nvPr/>
        </p:nvSpPr>
        <p:spPr>
          <a:xfrm>
            <a:off x="1542185" y="3280711"/>
            <a:ext cx="2275402" cy="1338828"/>
          </a:xfrm>
          <a:prstGeom prst="rect">
            <a:avLst/>
          </a:prstGeom>
          <a:noFill/>
        </p:spPr>
        <p:txBody>
          <a:bodyPr wrap="square" rtlCol="0">
            <a:spAutoFit/>
          </a:bodyPr>
          <a:lstStyle/>
          <a:p>
            <a:r>
              <a:rPr lang="en-GB" sz="900" b="1" dirty="0" smtClean="0"/>
              <a:t>Stage 2: Leader led 30 min SKILLS HIT</a:t>
            </a:r>
            <a:endParaRPr lang="en-GB" sz="900" b="1" dirty="0" smtClean="0"/>
          </a:p>
          <a:p>
            <a:pPr marL="88900" indent="-88900">
              <a:buFont typeface="Arial" panose="020B0604020202020204" pitchFamily="34" charset="0"/>
              <a:buChar char="•"/>
            </a:pPr>
            <a:r>
              <a:rPr lang="en-GB" sz="900" dirty="0" smtClean="0"/>
              <a:t>Socialize preparation and foster honest discussions about how well we understand the commercial tensions of customers.</a:t>
            </a:r>
            <a:endParaRPr lang="en-GB" sz="900" dirty="0" smtClean="0"/>
          </a:p>
          <a:p>
            <a:pPr marL="88900" indent="-88900">
              <a:buFont typeface="Arial" panose="020B0604020202020204" pitchFamily="34" charset="0"/>
              <a:buChar char="•"/>
            </a:pPr>
            <a:r>
              <a:rPr lang="en-GB" sz="900" dirty="0" smtClean="0"/>
              <a:t>30 day challenge briefing.</a:t>
            </a:r>
            <a:endParaRPr lang="en-GB" sz="900" dirty="0" smtClean="0"/>
          </a:p>
          <a:p>
            <a:pPr marL="88900" indent="-88900">
              <a:buFont typeface="Arial" panose="020B0604020202020204" pitchFamily="34" charset="0"/>
              <a:buChar char="•"/>
            </a:pPr>
            <a:r>
              <a:rPr lang="en-GB" sz="900" dirty="0" smtClean="0"/>
              <a:t>Learn together.</a:t>
            </a:r>
          </a:p>
          <a:p>
            <a:pPr marL="88900" indent="-88900">
              <a:buFont typeface="Arial" panose="020B0604020202020204" pitchFamily="34" charset="0"/>
              <a:buChar char="•"/>
            </a:pPr>
            <a:r>
              <a:rPr lang="en-GB" sz="900" dirty="0" smtClean="0"/>
              <a:t>Buddy up.</a:t>
            </a:r>
          </a:p>
          <a:p>
            <a:pPr marL="88900" indent="-88900">
              <a:buFont typeface="Arial" panose="020B0604020202020204" pitchFamily="34" charset="0"/>
              <a:buChar char="•"/>
            </a:pPr>
            <a:r>
              <a:rPr lang="en-GB" sz="900" dirty="0" smtClean="0"/>
              <a:t>Develop a personal action plan to start and complete the 30 day challenge.</a:t>
            </a:r>
          </a:p>
        </p:txBody>
      </p:sp>
      <p:sp>
        <p:nvSpPr>
          <p:cNvPr id="48" name="TextBox 47"/>
          <p:cNvSpPr txBox="1"/>
          <p:nvPr/>
        </p:nvSpPr>
        <p:spPr>
          <a:xfrm>
            <a:off x="7459631" y="3570457"/>
            <a:ext cx="1011156" cy="230832"/>
          </a:xfrm>
          <a:prstGeom prst="rect">
            <a:avLst/>
          </a:prstGeom>
          <a:noFill/>
        </p:spPr>
        <p:txBody>
          <a:bodyPr wrap="square" rtlCol="0">
            <a:spAutoFit/>
          </a:bodyPr>
          <a:lstStyle/>
          <a:p>
            <a:r>
              <a:rPr lang="en-GB" sz="900" b="1" dirty="0" smtClean="0"/>
              <a:t>Challenge 2 ….</a:t>
            </a:r>
            <a:r>
              <a:rPr lang="en-GB" sz="900" b="1" dirty="0" smtClean="0"/>
              <a:t> </a:t>
            </a:r>
            <a:endParaRPr lang="en-GB" sz="900" b="1" dirty="0"/>
          </a:p>
        </p:txBody>
      </p:sp>
    </p:spTree>
    <p:extLst>
      <p:ext uri="{BB962C8B-B14F-4D97-AF65-F5344CB8AC3E}">
        <p14:creationId xmlns:p14="http://schemas.microsoft.com/office/powerpoint/2010/main" val="1402434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711848"/>
            <a:ext cx="877163" cy="307777"/>
          </a:xfrm>
          <a:prstGeom prst="rect">
            <a:avLst/>
          </a:prstGeom>
          <a:solidFill>
            <a:srgbClr val="FFE100"/>
          </a:solidFill>
          <a:ln>
            <a:noFill/>
          </a:ln>
        </p:spPr>
        <p:txBody>
          <a:bodyPr wrap="none" rtlCol="0">
            <a:spAutoFit/>
          </a:bodyPr>
          <a:lstStyle/>
          <a:p>
            <a:r>
              <a:rPr lang="en-GB" sz="1400" dirty="0" smtClean="0">
                <a:latin typeface="Berlin Sans FB" panose="020E0602020502020306" pitchFamily="34" charset="0"/>
              </a:rPr>
              <a:t>#BeMore</a:t>
            </a:r>
            <a:endParaRPr lang="en-GB" sz="1400" dirty="0">
              <a:latin typeface="Berlin Sans FB" panose="020E06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02721948"/>
              </p:ext>
            </p:extLst>
          </p:nvPr>
        </p:nvGraphicFramePr>
        <p:xfrm>
          <a:off x="107504" y="699542"/>
          <a:ext cx="8811705" cy="3359281"/>
        </p:xfrm>
        <a:graphic>
          <a:graphicData uri="http://schemas.openxmlformats.org/drawingml/2006/table">
            <a:tbl>
              <a:tblPr firstRow="1" bandRow="1">
                <a:tableStyleId>{5C22544A-7EE6-4342-B048-85BDC9FD1C3A}</a:tableStyleId>
              </a:tblPr>
              <a:tblGrid>
                <a:gridCol w="1258815">
                  <a:extLst>
                    <a:ext uri="{9D8B030D-6E8A-4147-A177-3AD203B41FA5}">
                      <a16:colId xmlns:a16="http://schemas.microsoft.com/office/drawing/2014/main" val="3858229174"/>
                    </a:ext>
                  </a:extLst>
                </a:gridCol>
                <a:gridCol w="1117449">
                  <a:extLst>
                    <a:ext uri="{9D8B030D-6E8A-4147-A177-3AD203B41FA5}">
                      <a16:colId xmlns:a16="http://schemas.microsoft.com/office/drawing/2014/main" val="606375292"/>
                    </a:ext>
                  </a:extLst>
                </a:gridCol>
                <a:gridCol w="1224136">
                  <a:extLst>
                    <a:ext uri="{9D8B030D-6E8A-4147-A177-3AD203B41FA5}">
                      <a16:colId xmlns:a16="http://schemas.microsoft.com/office/drawing/2014/main" val="3261385722"/>
                    </a:ext>
                  </a:extLst>
                </a:gridCol>
                <a:gridCol w="1434860">
                  <a:extLst>
                    <a:ext uri="{9D8B030D-6E8A-4147-A177-3AD203B41FA5}">
                      <a16:colId xmlns:a16="http://schemas.microsoft.com/office/drawing/2014/main" val="1672698123"/>
                    </a:ext>
                  </a:extLst>
                </a:gridCol>
                <a:gridCol w="1373452">
                  <a:extLst>
                    <a:ext uri="{9D8B030D-6E8A-4147-A177-3AD203B41FA5}">
                      <a16:colId xmlns:a16="http://schemas.microsoft.com/office/drawing/2014/main" val="875625232"/>
                    </a:ext>
                  </a:extLst>
                </a:gridCol>
                <a:gridCol w="1144178">
                  <a:extLst>
                    <a:ext uri="{9D8B030D-6E8A-4147-A177-3AD203B41FA5}">
                      <a16:colId xmlns:a16="http://schemas.microsoft.com/office/drawing/2014/main" val="486251685"/>
                    </a:ext>
                  </a:extLst>
                </a:gridCol>
                <a:gridCol w="1258815">
                  <a:extLst>
                    <a:ext uri="{9D8B030D-6E8A-4147-A177-3AD203B41FA5}">
                      <a16:colId xmlns:a16="http://schemas.microsoft.com/office/drawing/2014/main" val="1910607849"/>
                    </a:ext>
                  </a:extLst>
                </a:gridCol>
              </a:tblGrid>
              <a:tr h="505919">
                <a:tc>
                  <a:txBody>
                    <a:bodyPr/>
                    <a:lstStyle/>
                    <a:p>
                      <a:r>
                        <a:rPr lang="en-GB" sz="700" dirty="0" smtClean="0">
                          <a:solidFill>
                            <a:schemeClr val="tx1"/>
                          </a:solidFill>
                        </a:rPr>
                        <a:t>The</a:t>
                      </a:r>
                      <a:r>
                        <a:rPr lang="en-GB" sz="700" baseline="0" dirty="0" smtClean="0">
                          <a:solidFill>
                            <a:schemeClr val="tx1"/>
                          </a:solidFill>
                        </a:rPr>
                        <a:t> customer’s name where we made a significant impact ..</a:t>
                      </a:r>
                    </a:p>
                  </a:txBody>
                  <a:tcPr>
                    <a:solidFill>
                      <a:srgbClr val="FFE100"/>
                    </a:solidFill>
                  </a:tcPr>
                </a:tc>
                <a:tc>
                  <a:txBody>
                    <a:bodyPr/>
                    <a:lstStyle/>
                    <a:p>
                      <a:r>
                        <a:rPr lang="en-GB" sz="700" baseline="0" dirty="0" smtClean="0">
                          <a:solidFill>
                            <a:schemeClr val="tx1"/>
                          </a:solidFill>
                        </a:rPr>
                        <a:t>The customer’s commercial tension/need identified through understanding THEIR business</a:t>
                      </a:r>
                    </a:p>
                  </a:txBody>
                  <a:tcPr>
                    <a:solidFill>
                      <a:srgbClr val="FFE100"/>
                    </a:solidFill>
                  </a:tcPr>
                </a:tc>
                <a:tc>
                  <a:txBody>
                    <a:bodyPr/>
                    <a:lstStyle/>
                    <a:p>
                      <a:r>
                        <a:rPr lang="en-GB" sz="700" dirty="0" smtClean="0">
                          <a:solidFill>
                            <a:schemeClr val="tx1"/>
                          </a:solidFill>
                        </a:rPr>
                        <a:t>The</a:t>
                      </a:r>
                      <a:r>
                        <a:rPr lang="en-GB" sz="700" baseline="0" dirty="0" smtClean="0">
                          <a:solidFill>
                            <a:schemeClr val="tx1"/>
                          </a:solidFill>
                        </a:rPr>
                        <a:t> function we were talking with in the customer</a:t>
                      </a:r>
                    </a:p>
                  </a:txBody>
                  <a:tcPr>
                    <a:solidFill>
                      <a:srgbClr val="FFE100"/>
                    </a:solidFill>
                  </a:tcPr>
                </a:tc>
                <a:tc>
                  <a:txBody>
                    <a:bodyPr/>
                    <a:lstStyle/>
                    <a:p>
                      <a:r>
                        <a:rPr lang="en-GB" sz="700" dirty="0" smtClean="0">
                          <a:solidFill>
                            <a:schemeClr val="tx1"/>
                          </a:solidFill>
                        </a:rPr>
                        <a:t>How</a:t>
                      </a:r>
                      <a:r>
                        <a:rPr lang="en-GB" sz="700" baseline="0" dirty="0" smtClean="0">
                          <a:solidFill>
                            <a:schemeClr val="tx1"/>
                          </a:solidFill>
                        </a:rPr>
                        <a:t> we developed the solution ..</a:t>
                      </a:r>
                    </a:p>
                  </a:txBody>
                  <a:tcPr>
                    <a:solidFill>
                      <a:srgbClr val="FFE100"/>
                    </a:solidFill>
                  </a:tcPr>
                </a:tc>
                <a:tc>
                  <a:txBody>
                    <a:bodyPr/>
                    <a:lstStyle/>
                    <a:p>
                      <a:r>
                        <a:rPr lang="en-GB" sz="700" dirty="0" smtClean="0">
                          <a:solidFill>
                            <a:schemeClr val="tx1"/>
                          </a:solidFill>
                        </a:rPr>
                        <a:t>A</a:t>
                      </a:r>
                      <a:r>
                        <a:rPr lang="en-GB" sz="700" baseline="0" dirty="0" smtClean="0">
                          <a:solidFill>
                            <a:schemeClr val="tx1"/>
                          </a:solidFill>
                        </a:rPr>
                        <a:t> description of the McCain solution ..</a:t>
                      </a:r>
                    </a:p>
                  </a:txBody>
                  <a:tcPr>
                    <a:solidFill>
                      <a:srgbClr val="FFE100"/>
                    </a:solidFill>
                  </a:tcPr>
                </a:tc>
                <a:tc>
                  <a:txBody>
                    <a:bodyPr/>
                    <a:lstStyle/>
                    <a:p>
                      <a:r>
                        <a:rPr lang="en-GB" sz="700" dirty="0" smtClean="0">
                          <a:solidFill>
                            <a:schemeClr val="tx1"/>
                          </a:solidFill>
                        </a:rPr>
                        <a:t>The</a:t>
                      </a:r>
                      <a:r>
                        <a:rPr lang="en-GB" sz="700" baseline="0" dirty="0" smtClean="0">
                          <a:solidFill>
                            <a:schemeClr val="tx1"/>
                          </a:solidFill>
                        </a:rPr>
                        <a:t> benefits for the customer ..</a:t>
                      </a:r>
                    </a:p>
                  </a:txBody>
                  <a:tcPr>
                    <a:solidFill>
                      <a:srgbClr val="FFE100"/>
                    </a:solidFill>
                  </a:tcPr>
                </a:tc>
                <a:tc>
                  <a:txBody>
                    <a:bodyPr/>
                    <a:lstStyle/>
                    <a:p>
                      <a:r>
                        <a:rPr lang="en-GB" sz="700" dirty="0" smtClean="0">
                          <a:solidFill>
                            <a:schemeClr val="tx1"/>
                          </a:solidFill>
                        </a:rPr>
                        <a:t>The learning to be shared ..</a:t>
                      </a:r>
                    </a:p>
                  </a:txBody>
                  <a:tcPr>
                    <a:solidFill>
                      <a:srgbClr val="FFE100"/>
                    </a:solidFill>
                  </a:tcPr>
                </a:tc>
                <a:extLst>
                  <a:ext uri="{0D108BD9-81ED-4DB2-BD59-A6C34878D82A}">
                    <a16:rowId xmlns:a16="http://schemas.microsoft.com/office/drawing/2014/main" val="3086708671"/>
                  </a:ext>
                </a:extLst>
              </a:tr>
              <a:tr h="2734441">
                <a:tc>
                  <a:txBody>
                    <a:bodyPr/>
                    <a:lstStyle/>
                    <a:p>
                      <a:r>
                        <a:rPr lang="en-GB" sz="850" dirty="0" smtClean="0">
                          <a:solidFill>
                            <a:schemeClr val="tx1"/>
                          </a:solidFill>
                        </a:rPr>
                        <a:t>Sheetz Convenience</a:t>
                      </a:r>
                      <a:r>
                        <a:rPr lang="en-GB" sz="850" baseline="0" dirty="0" smtClean="0">
                          <a:solidFill>
                            <a:schemeClr val="tx1"/>
                          </a:solidFill>
                        </a:rPr>
                        <a:t> Stores</a:t>
                      </a:r>
                      <a:endParaRPr lang="en-GB" sz="850" dirty="0">
                        <a:solidFill>
                          <a:schemeClr val="tx1"/>
                        </a:solidFill>
                      </a:endParaRPr>
                    </a:p>
                  </a:txBody>
                  <a:tcPr>
                    <a:solidFill>
                      <a:schemeClr val="bg1"/>
                    </a:solidFill>
                  </a:tcPr>
                </a:tc>
                <a:tc>
                  <a:txBody>
                    <a:bodyPr/>
                    <a:lstStyle/>
                    <a:p>
                      <a:r>
                        <a:rPr lang="en-GB" sz="850" dirty="0" smtClean="0">
                          <a:solidFill>
                            <a:schemeClr val="tx1"/>
                          </a:solidFill>
                        </a:rPr>
                        <a:t>Sheetz</a:t>
                      </a:r>
                      <a:r>
                        <a:rPr lang="en-GB" sz="850" baseline="0" dirty="0" smtClean="0">
                          <a:solidFill>
                            <a:schemeClr val="tx1"/>
                          </a:solidFill>
                        </a:rPr>
                        <a:t> and McCain are partners on breakfast sides and snacking.  Sheetz Culinary and Marketing challenged McCain in 2017 to develop new and innovative solutions to help them grow breakfast and Appetizer sales to drive traffic and sales.  </a:t>
                      </a:r>
                      <a:endParaRPr lang="en-GB" sz="850" dirty="0">
                        <a:solidFill>
                          <a:schemeClr val="tx1"/>
                        </a:solidFill>
                      </a:endParaRPr>
                    </a:p>
                  </a:txBody>
                  <a:tcPr>
                    <a:solidFill>
                      <a:schemeClr val="bg1"/>
                    </a:solidFill>
                  </a:tcPr>
                </a:tc>
                <a:tc>
                  <a:txBody>
                    <a:bodyPr/>
                    <a:lstStyle/>
                    <a:p>
                      <a:r>
                        <a:rPr lang="en-GB" sz="850" dirty="0" smtClean="0">
                          <a:solidFill>
                            <a:schemeClr val="tx1"/>
                          </a:solidFill>
                        </a:rPr>
                        <a:t>McCain held</a:t>
                      </a:r>
                      <a:r>
                        <a:rPr lang="en-GB" sz="850" baseline="0" dirty="0" smtClean="0">
                          <a:solidFill>
                            <a:schemeClr val="tx1"/>
                          </a:solidFill>
                        </a:rPr>
                        <a:t> in depth conversations with Sheetz Supply chain, Culinary VP and Ex. Chef, and Marketing teams.  </a:t>
                      </a:r>
                      <a:endParaRPr lang="en-GB" sz="850" dirty="0">
                        <a:solidFill>
                          <a:schemeClr val="tx1"/>
                        </a:solidFill>
                      </a:endParaRPr>
                    </a:p>
                  </a:txBody>
                  <a:tcPr>
                    <a:solidFill>
                      <a:schemeClr val="bg1"/>
                    </a:solidFill>
                  </a:tcPr>
                </a:tc>
                <a:tc>
                  <a:txBody>
                    <a:bodyPr/>
                    <a:lstStyle/>
                    <a:p>
                      <a:r>
                        <a:rPr lang="en-GB" sz="850" dirty="0" smtClean="0">
                          <a:solidFill>
                            <a:schemeClr val="tx1"/>
                          </a:solidFill>
                        </a:rPr>
                        <a:t>First, we developed insights and trend</a:t>
                      </a:r>
                      <a:r>
                        <a:rPr lang="en-GB" sz="850" baseline="0" dirty="0" smtClean="0">
                          <a:solidFill>
                            <a:schemeClr val="tx1"/>
                          </a:solidFill>
                        </a:rPr>
                        <a:t> presentation with McCain Marketing that we presented to Sheetz Culinary and Marketing.  We initially got involved with PepsiCo sale in the </a:t>
                      </a:r>
                      <a:r>
                        <a:rPr lang="en-GB" sz="850" baseline="0" dirty="0" err="1" smtClean="0">
                          <a:solidFill>
                            <a:schemeClr val="tx1"/>
                          </a:solidFill>
                        </a:rPr>
                        <a:t>Mac’n</a:t>
                      </a:r>
                      <a:r>
                        <a:rPr lang="en-GB" sz="850" baseline="0" dirty="0" smtClean="0">
                          <a:solidFill>
                            <a:schemeClr val="tx1"/>
                          </a:solidFill>
                        </a:rPr>
                        <a:t> Cheetos launch with Sheetz.  We also sampled McCain breakfast and snacking solutions, including FTS, Potato Skins, OREOS, and Oatmeal Bites.  Sheetz Marketing and Culinary agreed to test the </a:t>
                      </a:r>
                      <a:r>
                        <a:rPr lang="en-GB" sz="850" baseline="0" dirty="0" err="1" smtClean="0">
                          <a:solidFill>
                            <a:schemeClr val="tx1"/>
                          </a:solidFill>
                        </a:rPr>
                        <a:t>Mac’n</a:t>
                      </a:r>
                      <a:r>
                        <a:rPr lang="en-GB" sz="850" baseline="0" dirty="0" smtClean="0">
                          <a:solidFill>
                            <a:schemeClr val="tx1"/>
                          </a:solidFill>
                        </a:rPr>
                        <a:t> Cheetos.  They also kept FTS and Skins as options for Breakfast and sides menu development.</a:t>
                      </a:r>
                      <a:endParaRPr lang="en-GB" sz="850" dirty="0">
                        <a:solidFill>
                          <a:schemeClr val="tx1"/>
                        </a:solidFill>
                      </a:endParaRPr>
                    </a:p>
                  </a:txBody>
                  <a:tcPr>
                    <a:solidFill>
                      <a:schemeClr val="bg1"/>
                    </a:solidFill>
                  </a:tcPr>
                </a:tc>
                <a:tc>
                  <a:txBody>
                    <a:bodyPr/>
                    <a:lstStyle/>
                    <a:p>
                      <a:r>
                        <a:rPr lang="en-GB" sz="850" dirty="0" smtClean="0">
                          <a:solidFill>
                            <a:schemeClr val="tx1"/>
                          </a:solidFill>
                        </a:rPr>
                        <a:t>Sheetz launched </a:t>
                      </a:r>
                      <a:r>
                        <a:rPr lang="en-GB" sz="850" dirty="0" err="1" smtClean="0">
                          <a:solidFill>
                            <a:schemeClr val="tx1"/>
                          </a:solidFill>
                        </a:rPr>
                        <a:t>Mac’n</a:t>
                      </a:r>
                      <a:r>
                        <a:rPr lang="en-GB" sz="850" smtClean="0">
                          <a:solidFill>
                            <a:schemeClr val="tx1"/>
                          </a:solidFill>
                        </a:rPr>
                        <a:t> Cheetos </a:t>
                      </a:r>
                      <a:r>
                        <a:rPr lang="en-GB" sz="850" dirty="0" smtClean="0">
                          <a:solidFill>
                            <a:schemeClr val="tx1"/>
                          </a:solidFill>
                        </a:rPr>
                        <a:t>in all Sheetz</a:t>
                      </a:r>
                      <a:r>
                        <a:rPr lang="en-GB" sz="850" baseline="0" dirty="0" smtClean="0">
                          <a:solidFill>
                            <a:schemeClr val="tx1"/>
                          </a:solidFill>
                        </a:rPr>
                        <a:t> locations in 2017.  Committed and sold 20,0000 cases.  After review of the </a:t>
                      </a:r>
                      <a:r>
                        <a:rPr lang="en-GB" sz="850" baseline="0" dirty="0" err="1" smtClean="0">
                          <a:solidFill>
                            <a:schemeClr val="tx1"/>
                          </a:solidFill>
                        </a:rPr>
                        <a:t>Mac’n</a:t>
                      </a:r>
                      <a:r>
                        <a:rPr lang="en-GB" sz="850" baseline="0" dirty="0" smtClean="0">
                          <a:solidFill>
                            <a:schemeClr val="tx1"/>
                          </a:solidFill>
                        </a:rPr>
                        <a:t> Cheetos sales promotion, Sheetz decided the co-branded product did not meet their sales goals, and came back to McCain to test FTS, OREOS, and Potato Skins.</a:t>
                      </a:r>
                    </a:p>
                    <a:p>
                      <a:r>
                        <a:rPr lang="en-GB" sz="850" baseline="0" dirty="0" smtClean="0">
                          <a:solidFill>
                            <a:schemeClr val="tx1"/>
                          </a:solidFill>
                        </a:rPr>
                        <a:t>We are now in test in 50 units on Potato Skins for breakfast and loaded sides application.  French Toast sticks were tested and launched in all 600 units this fall.</a:t>
                      </a:r>
                      <a:endParaRPr lang="en-GB" sz="850" dirty="0">
                        <a:solidFill>
                          <a:schemeClr val="tx1"/>
                        </a:solidFill>
                      </a:endParaRPr>
                    </a:p>
                  </a:txBody>
                  <a:tcPr>
                    <a:solidFill>
                      <a:schemeClr val="bg1"/>
                    </a:solidFill>
                  </a:tcPr>
                </a:tc>
                <a:tc>
                  <a:txBody>
                    <a:bodyPr/>
                    <a:lstStyle/>
                    <a:p>
                      <a:r>
                        <a:rPr lang="en-GB" sz="850" dirty="0" smtClean="0">
                          <a:solidFill>
                            <a:schemeClr val="tx1"/>
                          </a:solidFill>
                        </a:rPr>
                        <a:t>Our emphasis</a:t>
                      </a:r>
                      <a:r>
                        <a:rPr lang="en-GB" sz="850" baseline="0" dirty="0" smtClean="0">
                          <a:solidFill>
                            <a:schemeClr val="tx1"/>
                          </a:solidFill>
                        </a:rPr>
                        <a:t> on Snacking and sides complements Sheetz stated mission to sell sides and snacks “as they are our most profitable category in hot foods.”  This is according to David Woodley, SR. VP of Marketing and Innovations at Sheetz.</a:t>
                      </a:r>
                      <a:endParaRPr lang="en-GB" sz="850" dirty="0">
                        <a:solidFill>
                          <a:schemeClr val="tx1"/>
                        </a:solidFill>
                      </a:endParaRPr>
                    </a:p>
                  </a:txBody>
                  <a:tcPr>
                    <a:solidFill>
                      <a:schemeClr val="bg1"/>
                    </a:solidFill>
                  </a:tcPr>
                </a:tc>
                <a:tc>
                  <a:txBody>
                    <a:bodyPr/>
                    <a:lstStyle/>
                    <a:p>
                      <a:r>
                        <a:rPr lang="en-GB" sz="850" dirty="0" smtClean="0">
                          <a:solidFill>
                            <a:schemeClr val="tx1"/>
                          </a:solidFill>
                        </a:rPr>
                        <a:t>The McCain</a:t>
                      </a:r>
                      <a:r>
                        <a:rPr lang="en-GB" sz="850" baseline="0" dirty="0" smtClean="0">
                          <a:solidFill>
                            <a:schemeClr val="tx1"/>
                          </a:solidFill>
                        </a:rPr>
                        <a:t> team, including our broker partner, have developed working relationships across several Sheetz functional departments. Including Supply Chain, Purchasing, Category Management,  Marketing, and Culinary which has paved the way to our success.</a:t>
                      </a:r>
                      <a:endParaRPr lang="en-GB" sz="850" dirty="0">
                        <a:solidFill>
                          <a:schemeClr val="tx1"/>
                        </a:solidFill>
                      </a:endParaRPr>
                    </a:p>
                  </a:txBody>
                  <a:tcPr>
                    <a:solidFill>
                      <a:schemeClr val="bg1"/>
                    </a:solidFill>
                  </a:tcPr>
                </a:tc>
                <a:extLst>
                  <a:ext uri="{0D108BD9-81ED-4DB2-BD59-A6C34878D82A}">
                    <a16:rowId xmlns:a16="http://schemas.microsoft.com/office/drawing/2014/main" val="4250470474"/>
                  </a:ext>
                </a:extLst>
              </a:tr>
            </a:tbl>
          </a:graphicData>
        </a:graphic>
      </p:graphicFrame>
      <p:pic>
        <p:nvPicPr>
          <p:cNvPr id="3" name="Picture 2"/>
          <p:cNvPicPr>
            <a:picLocks noChangeAspect="1"/>
          </p:cNvPicPr>
          <p:nvPr/>
        </p:nvPicPr>
        <p:blipFill>
          <a:blip r:embed="rId2"/>
          <a:stretch>
            <a:fillRect/>
          </a:stretch>
        </p:blipFill>
        <p:spPr>
          <a:xfrm>
            <a:off x="138944" y="173790"/>
            <a:ext cx="1669554" cy="370315"/>
          </a:xfrm>
          <a:prstGeom prst="rect">
            <a:avLst/>
          </a:prstGeom>
        </p:spPr>
      </p:pic>
      <p:sp>
        <p:nvSpPr>
          <p:cNvPr id="7" name="Text Placeholder 1"/>
          <p:cNvSpPr txBox="1">
            <a:spLocks/>
          </p:cNvSpPr>
          <p:nvPr/>
        </p:nvSpPr>
        <p:spPr>
          <a:xfrm>
            <a:off x="1907704" y="134989"/>
            <a:ext cx="1224136" cy="360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200" b="1" dirty="0" smtClean="0">
                <a:solidFill>
                  <a:schemeClr val="bg1"/>
                </a:solidFill>
                <a:latin typeface="Century Gothic" panose="020B0502020202020204" pitchFamily="34" charset="0"/>
              </a:rPr>
              <a:t>Growth</a:t>
            </a:r>
          </a:p>
          <a:p>
            <a:pPr marL="0" indent="0">
              <a:buFont typeface="Arial"/>
              <a:buNone/>
            </a:pPr>
            <a:r>
              <a:rPr lang="en-GB" sz="1200" b="1" dirty="0" smtClean="0">
                <a:solidFill>
                  <a:schemeClr val="bg1"/>
                </a:solidFill>
                <a:latin typeface="Century Gothic" panose="020B0502020202020204" pitchFamily="34" charset="0"/>
              </a:rPr>
              <a:t>Engagement</a:t>
            </a:r>
            <a:endParaRPr lang="en-GB"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13362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B66FF18-D669-4B24-A8FD-FBBD72D2CBCD}" type="slidenum">
              <a:rPr lang="en-GB" smtClean="0"/>
              <a:pPr/>
              <a:t>21</a:t>
            </a:fld>
            <a:endParaRPr lang="en-GB"/>
          </a:p>
        </p:txBody>
      </p:sp>
      <p:sp>
        <p:nvSpPr>
          <p:cNvPr id="3" name="Title 2"/>
          <p:cNvSpPr>
            <a:spLocks noGrp="1"/>
          </p:cNvSpPr>
          <p:nvPr>
            <p:ph type="title"/>
          </p:nvPr>
        </p:nvSpPr>
        <p:spPr/>
        <p:txBody>
          <a:bodyPr/>
          <a:lstStyle/>
          <a:p>
            <a:r>
              <a:rPr lang="en-GB" dirty="0" smtClean="0"/>
              <a:t>Facing into Commercial Acumen has been broken down to ..</a:t>
            </a:r>
            <a:endParaRPr lang="en-GB" dirty="0"/>
          </a:p>
        </p:txBody>
      </p:sp>
      <p:pic>
        <p:nvPicPr>
          <p:cNvPr id="5" name="Picture 4"/>
          <p:cNvPicPr>
            <a:picLocks noChangeAspect="1"/>
          </p:cNvPicPr>
          <p:nvPr/>
        </p:nvPicPr>
        <p:blipFill>
          <a:blip r:embed="rId3"/>
          <a:stretch>
            <a:fillRect/>
          </a:stretch>
        </p:blipFill>
        <p:spPr>
          <a:xfrm>
            <a:off x="683567" y="1491630"/>
            <a:ext cx="3299607" cy="1944216"/>
          </a:xfrm>
          <a:prstGeom prst="rect">
            <a:avLst/>
          </a:prstGeom>
        </p:spPr>
      </p:pic>
      <p:pic>
        <p:nvPicPr>
          <p:cNvPr id="6" name="Picture 5"/>
          <p:cNvPicPr>
            <a:picLocks noChangeAspect="1"/>
          </p:cNvPicPr>
          <p:nvPr/>
        </p:nvPicPr>
        <p:blipFill>
          <a:blip r:embed="rId4"/>
          <a:stretch>
            <a:fillRect/>
          </a:stretch>
        </p:blipFill>
        <p:spPr>
          <a:xfrm>
            <a:off x="4925030" y="1492898"/>
            <a:ext cx="3303446" cy="1942948"/>
          </a:xfrm>
          <a:prstGeom prst="rect">
            <a:avLst/>
          </a:prstGeom>
        </p:spPr>
      </p:pic>
    </p:spTree>
    <p:extLst>
      <p:ext uri="{BB962C8B-B14F-4D97-AF65-F5344CB8AC3E}">
        <p14:creationId xmlns:p14="http://schemas.microsoft.com/office/powerpoint/2010/main" val="1038952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B11FA4-AA32-440F-A609-CB1FC3181D91}" type="slidenum">
              <a:rPr lang="en-GB" smtClean="0"/>
              <a:pPr/>
              <a:t>22</a:t>
            </a:fld>
            <a:endParaRPr lang="en-GB" dirty="0"/>
          </a:p>
        </p:txBody>
      </p:sp>
      <p:graphicFrame>
        <p:nvGraphicFramePr>
          <p:cNvPr id="5" name="Table 4"/>
          <p:cNvGraphicFramePr>
            <a:graphicFrameLocks noGrp="1"/>
          </p:cNvGraphicFramePr>
          <p:nvPr>
            <p:extLst/>
          </p:nvPr>
        </p:nvGraphicFramePr>
        <p:xfrm>
          <a:off x="2909664" y="555526"/>
          <a:ext cx="6096000" cy="3747888"/>
        </p:xfrm>
        <a:graphic>
          <a:graphicData uri="http://schemas.openxmlformats.org/drawingml/2006/table">
            <a:tbl>
              <a:tblPr firstRow="1" bandRow="1">
                <a:tableStyleId>{5C22544A-7EE6-4342-B048-85BDC9FD1C3A}</a:tableStyleId>
              </a:tblPr>
              <a:tblGrid>
                <a:gridCol w="1086272">
                  <a:extLst>
                    <a:ext uri="{9D8B030D-6E8A-4147-A177-3AD203B41FA5}">
                      <a16:colId xmlns:a16="http://schemas.microsoft.com/office/drawing/2014/main" val="398085342"/>
                    </a:ext>
                  </a:extLst>
                </a:gridCol>
                <a:gridCol w="1728192">
                  <a:extLst>
                    <a:ext uri="{9D8B030D-6E8A-4147-A177-3AD203B41FA5}">
                      <a16:colId xmlns:a16="http://schemas.microsoft.com/office/drawing/2014/main" val="3362152459"/>
                    </a:ext>
                  </a:extLst>
                </a:gridCol>
                <a:gridCol w="1728192">
                  <a:extLst>
                    <a:ext uri="{9D8B030D-6E8A-4147-A177-3AD203B41FA5}">
                      <a16:colId xmlns:a16="http://schemas.microsoft.com/office/drawing/2014/main" val="645471019"/>
                    </a:ext>
                  </a:extLst>
                </a:gridCol>
                <a:gridCol w="1553344">
                  <a:extLst>
                    <a:ext uri="{9D8B030D-6E8A-4147-A177-3AD203B41FA5}">
                      <a16:colId xmlns:a16="http://schemas.microsoft.com/office/drawing/2014/main" val="4229770177"/>
                    </a:ext>
                  </a:extLst>
                </a:gridCol>
              </a:tblGrid>
              <a:tr h="227836">
                <a:tc>
                  <a:txBody>
                    <a:bodyPr/>
                    <a:lstStyle/>
                    <a:p>
                      <a:endParaRPr lang="en-GB" sz="700" dirty="0"/>
                    </a:p>
                  </a:txBody>
                  <a:tcPr/>
                </a:tc>
                <a:tc>
                  <a:txBody>
                    <a:bodyPr/>
                    <a:lstStyle/>
                    <a:p>
                      <a:r>
                        <a:rPr lang="en-GB" sz="700" dirty="0" smtClean="0"/>
                        <a:t>Growth </a:t>
                      </a:r>
                      <a:endParaRPr lang="en-GB" sz="700" dirty="0"/>
                    </a:p>
                  </a:txBody>
                  <a:tcPr/>
                </a:tc>
                <a:tc>
                  <a:txBody>
                    <a:bodyPr/>
                    <a:lstStyle/>
                    <a:p>
                      <a:r>
                        <a:rPr lang="en-GB" sz="700" dirty="0" smtClean="0"/>
                        <a:t>Efficiency</a:t>
                      </a:r>
                      <a:endParaRPr lang="en-GB" sz="700" dirty="0"/>
                    </a:p>
                  </a:txBody>
                  <a:tcPr/>
                </a:tc>
                <a:tc>
                  <a:txBody>
                    <a:bodyPr/>
                    <a:lstStyle/>
                    <a:p>
                      <a:r>
                        <a:rPr lang="en-GB" sz="700" dirty="0" smtClean="0"/>
                        <a:t>Engagement</a:t>
                      </a:r>
                      <a:endParaRPr lang="en-GB" sz="700" dirty="0"/>
                    </a:p>
                  </a:txBody>
                  <a:tcPr/>
                </a:tc>
                <a:extLst>
                  <a:ext uri="{0D108BD9-81ED-4DB2-BD59-A6C34878D82A}">
                    <a16:rowId xmlns:a16="http://schemas.microsoft.com/office/drawing/2014/main" val="3269376231"/>
                  </a:ext>
                </a:extLst>
              </a:tr>
              <a:tr h="1559110">
                <a:tc>
                  <a:txBody>
                    <a:bodyPr/>
                    <a:lstStyle/>
                    <a:p>
                      <a:r>
                        <a:rPr lang="en-GB" sz="700" b="1" dirty="0" smtClean="0"/>
                        <a:t>Business/Corporate</a:t>
                      </a:r>
                      <a:endParaRPr lang="en-GB" sz="700" b="1" dirty="0"/>
                    </a:p>
                  </a:txBody>
                  <a:tcPr/>
                </a:tc>
                <a:tc>
                  <a:txBody>
                    <a:bodyPr/>
                    <a:lstStyle/>
                    <a:p>
                      <a:endParaRPr lang="en-GB" sz="700" dirty="0"/>
                    </a:p>
                  </a:txBody>
                  <a:tcPr/>
                </a:tc>
                <a:tc>
                  <a:txBody>
                    <a:bodyPr/>
                    <a:lstStyle/>
                    <a:p>
                      <a:endParaRPr lang="en-GB" sz="700" baseline="0" dirty="0" smtClean="0"/>
                    </a:p>
                    <a:p>
                      <a:endParaRPr lang="en-GB" sz="700" baseline="0" dirty="0" smtClean="0"/>
                    </a:p>
                    <a:p>
                      <a:endParaRPr lang="en-GB" sz="700" dirty="0"/>
                    </a:p>
                  </a:txBody>
                  <a:tcPr/>
                </a:tc>
                <a:tc>
                  <a:txBody>
                    <a:bodyPr/>
                    <a:lstStyle/>
                    <a:p>
                      <a:endParaRPr lang="en-GB" sz="700" dirty="0"/>
                    </a:p>
                  </a:txBody>
                  <a:tcPr/>
                </a:tc>
                <a:extLst>
                  <a:ext uri="{0D108BD9-81ED-4DB2-BD59-A6C34878D82A}">
                    <a16:rowId xmlns:a16="http://schemas.microsoft.com/office/drawing/2014/main" val="2390190698"/>
                  </a:ext>
                </a:extLst>
              </a:tr>
              <a:tr h="433979">
                <a:tc>
                  <a:txBody>
                    <a:bodyPr/>
                    <a:lstStyle/>
                    <a:p>
                      <a:r>
                        <a:rPr lang="en-GB" sz="700" b="1" dirty="0" smtClean="0"/>
                        <a:t>Operational </a:t>
                      </a:r>
                      <a:endParaRPr lang="en-GB" sz="700" b="1" dirty="0"/>
                    </a:p>
                  </a:txBody>
                  <a:tcPr/>
                </a:tc>
                <a:tc>
                  <a:txBody>
                    <a:bodyPr/>
                    <a:lstStyle/>
                    <a:p>
                      <a:endParaRPr lang="en-GB" sz="700" dirty="0"/>
                    </a:p>
                  </a:txBody>
                  <a:tcPr/>
                </a:tc>
                <a:tc>
                  <a:txBody>
                    <a:bodyPr/>
                    <a:lstStyle/>
                    <a:p>
                      <a:endParaRPr lang="en-GB" sz="700" dirty="0"/>
                    </a:p>
                  </a:txBody>
                  <a:tcPr/>
                </a:tc>
                <a:tc>
                  <a:txBody>
                    <a:bodyPr/>
                    <a:lstStyle/>
                    <a:p>
                      <a:endParaRPr lang="en-GB" sz="700" dirty="0"/>
                    </a:p>
                  </a:txBody>
                  <a:tcPr/>
                </a:tc>
                <a:extLst>
                  <a:ext uri="{0D108BD9-81ED-4DB2-BD59-A6C34878D82A}">
                    <a16:rowId xmlns:a16="http://schemas.microsoft.com/office/drawing/2014/main" val="2745489956"/>
                  </a:ext>
                </a:extLst>
              </a:tr>
              <a:tr h="546492">
                <a:tc>
                  <a:txBody>
                    <a:bodyPr/>
                    <a:lstStyle/>
                    <a:p>
                      <a:r>
                        <a:rPr lang="en-GB" sz="700" b="1" dirty="0" smtClean="0"/>
                        <a:t>McCain’s main Customer stakeholders</a:t>
                      </a:r>
                    </a:p>
                  </a:txBody>
                  <a:tcPr/>
                </a:tc>
                <a:tc>
                  <a:txBody>
                    <a:bodyPr/>
                    <a:lstStyle/>
                    <a:p>
                      <a:endParaRPr lang="en-GB" sz="700" baseline="0" dirty="0" smtClean="0"/>
                    </a:p>
                  </a:txBody>
                  <a:tcPr/>
                </a:tc>
                <a:tc>
                  <a:txBody>
                    <a:bodyPr/>
                    <a:lstStyle/>
                    <a:p>
                      <a:endParaRPr lang="en-GB" sz="700" dirty="0"/>
                    </a:p>
                  </a:txBody>
                  <a:tcPr/>
                </a:tc>
                <a:tc>
                  <a:txBody>
                    <a:bodyPr/>
                    <a:lstStyle/>
                    <a:p>
                      <a:endParaRPr lang="en-GB" sz="700" dirty="0"/>
                    </a:p>
                  </a:txBody>
                  <a:tcPr/>
                </a:tc>
                <a:extLst>
                  <a:ext uri="{0D108BD9-81ED-4DB2-BD59-A6C34878D82A}">
                    <a16:rowId xmlns:a16="http://schemas.microsoft.com/office/drawing/2014/main" val="2577309531"/>
                  </a:ext>
                </a:extLst>
              </a:tr>
              <a:tr h="433979">
                <a:tc rowSpan="2">
                  <a:txBody>
                    <a:bodyPr/>
                    <a:lstStyle/>
                    <a:p>
                      <a:r>
                        <a:rPr lang="en-GB" sz="700" b="1" dirty="0" smtClean="0"/>
                        <a:t>Metrics</a:t>
                      </a:r>
                      <a:r>
                        <a:rPr lang="en-GB" sz="700" b="1" baseline="0" dirty="0" smtClean="0"/>
                        <a:t> that Matter to the Customer (Corporately)</a:t>
                      </a:r>
                      <a:endParaRPr lang="en-GB" sz="700" b="1" dirty="0"/>
                    </a:p>
                  </a:txBody>
                  <a:tcPr/>
                </a:tc>
                <a:tc>
                  <a:txBody>
                    <a:bodyPr/>
                    <a:lstStyle/>
                    <a:p>
                      <a:endParaRPr lang="en-GB" dirty="0"/>
                    </a:p>
                  </a:txBody>
                  <a:tcPr/>
                </a:tc>
                <a:tc>
                  <a:txBody>
                    <a:bodyPr/>
                    <a:lstStyle/>
                    <a:p>
                      <a:endParaRPr lang="en-GB" dirty="0"/>
                    </a:p>
                  </a:txBody>
                  <a:tcPr/>
                </a:tc>
                <a:tc>
                  <a:txBody>
                    <a:bodyPr/>
                    <a:lstStyle/>
                    <a:p>
                      <a:endParaRPr lang="en-GB" sz="700" dirty="0"/>
                    </a:p>
                  </a:txBody>
                  <a:tcPr/>
                </a:tc>
                <a:extLst>
                  <a:ext uri="{0D108BD9-81ED-4DB2-BD59-A6C34878D82A}">
                    <a16:rowId xmlns:a16="http://schemas.microsoft.com/office/drawing/2014/main" val="523164027"/>
                  </a:ext>
                </a:extLst>
              </a:tr>
              <a:tr h="546492">
                <a:tc vMerge="1">
                  <a:txBody>
                    <a:bodyPr/>
                    <a:lstStyle/>
                    <a:p>
                      <a:endParaRPr lang="en-GB" sz="800" dirty="0"/>
                    </a:p>
                  </a:txBody>
                  <a:tcPr/>
                </a:tc>
                <a:tc gridSpan="2">
                  <a:txBody>
                    <a:bodyPr/>
                    <a:lstStyle/>
                    <a:p>
                      <a:endParaRPr lang="en-GB" sz="700" dirty="0"/>
                    </a:p>
                  </a:txBody>
                  <a:tcPr/>
                </a:tc>
                <a:tc hMerge="1">
                  <a:txBody>
                    <a:bodyPr/>
                    <a:lstStyle/>
                    <a:p>
                      <a:endParaRPr lang="en-GB" sz="800" dirty="0"/>
                    </a:p>
                  </a:txBody>
                  <a:tcPr/>
                </a:tc>
                <a:tc>
                  <a:txBody>
                    <a:bodyPr/>
                    <a:lstStyle/>
                    <a:p>
                      <a:endParaRPr lang="en-GB" sz="700" dirty="0"/>
                    </a:p>
                  </a:txBody>
                  <a:tcPr/>
                </a:tc>
                <a:extLst>
                  <a:ext uri="{0D108BD9-81ED-4DB2-BD59-A6C34878D82A}">
                    <a16:rowId xmlns:a16="http://schemas.microsoft.com/office/drawing/2014/main" val="952028512"/>
                  </a:ext>
                </a:extLst>
              </a:tr>
            </a:tbl>
          </a:graphicData>
        </a:graphic>
      </p:graphicFrame>
      <p:sp>
        <p:nvSpPr>
          <p:cNvPr id="10" name="TextBox 9"/>
          <p:cNvSpPr txBox="1"/>
          <p:nvPr/>
        </p:nvSpPr>
        <p:spPr>
          <a:xfrm>
            <a:off x="99453" y="1163658"/>
            <a:ext cx="1180131" cy="246221"/>
          </a:xfrm>
          <a:prstGeom prst="rect">
            <a:avLst/>
          </a:prstGeom>
          <a:noFill/>
        </p:spPr>
        <p:txBody>
          <a:bodyPr wrap="none" rtlCol="0">
            <a:spAutoFit/>
          </a:bodyPr>
          <a:lstStyle/>
          <a:p>
            <a:r>
              <a:rPr lang="en-GB" sz="1000" b="1" dirty="0" smtClean="0">
                <a:solidFill>
                  <a:schemeClr val="bg1"/>
                </a:solidFill>
              </a:rPr>
              <a:t>Financial Snapshot</a:t>
            </a:r>
            <a:endParaRPr lang="en-GB" sz="1000" b="1" dirty="0">
              <a:solidFill>
                <a:schemeClr val="bg1"/>
              </a:solidFill>
            </a:endParaRPr>
          </a:p>
        </p:txBody>
      </p:sp>
      <p:sp>
        <p:nvSpPr>
          <p:cNvPr id="12" name="TextBox 11"/>
          <p:cNvSpPr txBox="1"/>
          <p:nvPr/>
        </p:nvSpPr>
        <p:spPr>
          <a:xfrm>
            <a:off x="91478" y="2736839"/>
            <a:ext cx="2691763" cy="230832"/>
          </a:xfrm>
          <a:prstGeom prst="rect">
            <a:avLst/>
          </a:prstGeom>
          <a:noFill/>
        </p:spPr>
        <p:txBody>
          <a:bodyPr wrap="none" rtlCol="0">
            <a:spAutoFit/>
          </a:bodyPr>
          <a:lstStyle/>
          <a:p>
            <a:r>
              <a:rPr lang="en-GB" sz="900" b="1" dirty="0" smtClean="0">
                <a:solidFill>
                  <a:schemeClr val="bg1"/>
                </a:solidFill>
              </a:rPr>
              <a:t>Strategy Priorities driving the commercial challenge </a:t>
            </a:r>
            <a:endParaRPr lang="en-GB" sz="900" b="1" dirty="0">
              <a:solidFill>
                <a:schemeClr val="bg1"/>
              </a:solidFill>
            </a:endParaRPr>
          </a:p>
        </p:txBody>
      </p:sp>
      <p:sp>
        <p:nvSpPr>
          <p:cNvPr id="14" name="TextBox 13"/>
          <p:cNvSpPr txBox="1"/>
          <p:nvPr/>
        </p:nvSpPr>
        <p:spPr>
          <a:xfrm>
            <a:off x="2885830" y="257020"/>
            <a:ext cx="1418978" cy="246221"/>
          </a:xfrm>
          <a:prstGeom prst="rect">
            <a:avLst/>
          </a:prstGeom>
          <a:noFill/>
        </p:spPr>
        <p:txBody>
          <a:bodyPr wrap="none" rtlCol="0">
            <a:spAutoFit/>
          </a:bodyPr>
          <a:lstStyle/>
          <a:p>
            <a:r>
              <a:rPr lang="en-GB" sz="1000" b="1" dirty="0" smtClean="0">
                <a:solidFill>
                  <a:schemeClr val="bg1"/>
                </a:solidFill>
              </a:rPr>
              <a:t>Commercial Challenges</a:t>
            </a:r>
            <a:endParaRPr lang="en-GB" sz="1000" b="1" dirty="0">
              <a:solidFill>
                <a:schemeClr val="bg1"/>
              </a:solidFill>
            </a:endParaRPr>
          </a:p>
        </p:txBody>
      </p:sp>
      <p:sp>
        <p:nvSpPr>
          <p:cNvPr id="2" name="Rectangle 1"/>
          <p:cNvSpPr/>
          <p:nvPr/>
        </p:nvSpPr>
        <p:spPr>
          <a:xfrm>
            <a:off x="150345" y="1409879"/>
            <a:ext cx="2632895" cy="132696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smtClean="0">
                <a:solidFill>
                  <a:schemeClr val="tx1"/>
                </a:solidFill>
              </a:rPr>
              <a:t>Financial Headlines </a:t>
            </a:r>
          </a:p>
          <a:p>
            <a:pPr algn="ctr"/>
            <a:r>
              <a:rPr lang="en-GB" sz="1200" dirty="0" smtClean="0">
                <a:solidFill>
                  <a:schemeClr val="tx1"/>
                </a:solidFill>
              </a:rPr>
              <a:t>(trends &amp;/or numbers)</a:t>
            </a:r>
          </a:p>
          <a:p>
            <a:pPr algn="ctr"/>
            <a:r>
              <a:rPr lang="en-GB" sz="1400" dirty="0" smtClean="0">
                <a:solidFill>
                  <a:schemeClr val="tx1"/>
                </a:solidFill>
              </a:rPr>
              <a:t>Sales, Costs, Profits</a:t>
            </a:r>
            <a:endParaRPr lang="en-GB" sz="1400" dirty="0">
              <a:solidFill>
                <a:schemeClr val="tx1"/>
              </a:solidFill>
            </a:endParaRPr>
          </a:p>
        </p:txBody>
      </p:sp>
      <p:pic>
        <p:nvPicPr>
          <p:cNvPr id="15" name="Picture 14"/>
          <p:cNvPicPr>
            <a:picLocks noChangeAspect="1"/>
          </p:cNvPicPr>
          <p:nvPr/>
        </p:nvPicPr>
        <p:blipFill rotWithShape="1">
          <a:blip r:embed="rId3"/>
          <a:srcRect r="40224"/>
          <a:stretch/>
        </p:blipFill>
        <p:spPr>
          <a:xfrm>
            <a:off x="291452" y="2038541"/>
            <a:ext cx="649514" cy="624885"/>
          </a:xfrm>
          <a:prstGeom prst="rect">
            <a:avLst/>
          </a:prstGeom>
        </p:spPr>
      </p:pic>
      <p:sp>
        <p:nvSpPr>
          <p:cNvPr id="3" name="Rectangle 2"/>
          <p:cNvSpPr/>
          <p:nvPr/>
        </p:nvSpPr>
        <p:spPr>
          <a:xfrm>
            <a:off x="899591" y="2073358"/>
            <a:ext cx="234303" cy="356681"/>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6" name="TextBox 5"/>
          <p:cNvSpPr txBox="1"/>
          <p:nvPr/>
        </p:nvSpPr>
        <p:spPr>
          <a:xfrm>
            <a:off x="851848" y="2108532"/>
            <a:ext cx="1343887" cy="400110"/>
          </a:xfrm>
          <a:prstGeom prst="rect">
            <a:avLst/>
          </a:prstGeom>
          <a:noFill/>
        </p:spPr>
        <p:txBody>
          <a:bodyPr wrap="square" rtlCol="0">
            <a:spAutoFit/>
          </a:bodyPr>
          <a:lstStyle/>
          <a:p>
            <a:r>
              <a:rPr lang="en-GB" sz="1000" dirty="0" smtClean="0"/>
              <a:t>Connects back to our core model</a:t>
            </a:r>
            <a:endParaRPr lang="en-GB" sz="1000" dirty="0"/>
          </a:p>
        </p:txBody>
      </p:sp>
      <p:sp>
        <p:nvSpPr>
          <p:cNvPr id="16" name="Rectangle 15"/>
          <p:cNvSpPr/>
          <p:nvPr/>
        </p:nvSpPr>
        <p:spPr>
          <a:xfrm>
            <a:off x="150344" y="2997321"/>
            <a:ext cx="2632895" cy="132696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00" dirty="0">
              <a:solidFill>
                <a:schemeClr val="tx1"/>
              </a:solidFill>
            </a:endParaRPr>
          </a:p>
          <a:p>
            <a:pPr algn="ctr"/>
            <a:r>
              <a:rPr lang="en-GB" sz="1400" dirty="0" smtClean="0">
                <a:solidFill>
                  <a:schemeClr val="tx1"/>
                </a:solidFill>
              </a:rPr>
              <a:t>The big stuff the customer is looking to achieve as a business</a:t>
            </a:r>
          </a:p>
          <a:p>
            <a:pPr algn="ctr"/>
            <a:r>
              <a:rPr lang="en-GB" sz="1200" dirty="0" smtClean="0">
                <a:solidFill>
                  <a:schemeClr val="tx1"/>
                </a:solidFill>
              </a:rPr>
              <a:t>(this will impact on what your customer contacts are asked to achieve).</a:t>
            </a:r>
            <a:endParaRPr lang="en-GB" sz="1200" dirty="0">
              <a:solidFill>
                <a:schemeClr val="tx1"/>
              </a:solidFill>
            </a:endParaRPr>
          </a:p>
        </p:txBody>
      </p:sp>
      <p:sp>
        <p:nvSpPr>
          <p:cNvPr id="9" name="Rectangle 8"/>
          <p:cNvSpPr/>
          <p:nvPr/>
        </p:nvSpPr>
        <p:spPr>
          <a:xfrm>
            <a:off x="4067944" y="843558"/>
            <a:ext cx="4896544" cy="142256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smtClean="0">
                <a:solidFill>
                  <a:schemeClr val="tx1"/>
                </a:solidFill>
              </a:rPr>
              <a:t>The big commercial stuff that the customer is working on in THEIR business allocated to whether it’s supporting growth (sales revenue), efficiency (reducing their business costs) or engagement (their corporate social responsibility).</a:t>
            </a:r>
            <a:endParaRPr lang="en-GB" sz="1400" dirty="0">
              <a:solidFill>
                <a:schemeClr val="tx1"/>
              </a:solidFill>
            </a:endParaRPr>
          </a:p>
        </p:txBody>
      </p:sp>
      <p:sp>
        <p:nvSpPr>
          <p:cNvPr id="17" name="Rectangle 16"/>
          <p:cNvSpPr/>
          <p:nvPr/>
        </p:nvSpPr>
        <p:spPr>
          <a:xfrm>
            <a:off x="4067944" y="2418522"/>
            <a:ext cx="4896544" cy="31831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smtClean="0">
                <a:solidFill>
                  <a:schemeClr val="tx1"/>
                </a:solidFill>
              </a:rPr>
              <a:t>How the big commercial stuff filters down in the customer to their store, </a:t>
            </a:r>
          </a:p>
          <a:p>
            <a:pPr algn="ctr"/>
            <a:r>
              <a:rPr lang="en-GB" sz="1200" dirty="0" smtClean="0">
                <a:solidFill>
                  <a:schemeClr val="tx1"/>
                </a:solidFill>
              </a:rPr>
              <a:t>outlet, depot operations. </a:t>
            </a:r>
            <a:endParaRPr lang="en-GB" sz="1200" dirty="0">
              <a:solidFill>
                <a:schemeClr val="tx1"/>
              </a:solidFill>
            </a:endParaRPr>
          </a:p>
        </p:txBody>
      </p:sp>
      <p:sp>
        <p:nvSpPr>
          <p:cNvPr id="18" name="Rectangle 17"/>
          <p:cNvSpPr/>
          <p:nvPr/>
        </p:nvSpPr>
        <p:spPr>
          <a:xfrm>
            <a:off x="4079100" y="2889239"/>
            <a:ext cx="4896544" cy="31831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smtClean="0">
                <a:solidFill>
                  <a:schemeClr val="tx1"/>
                </a:solidFill>
              </a:rPr>
              <a:t>How the big commercial stuff filters down to what our key contacts are being asked to focus on (and therefore what might land on McCain).  </a:t>
            </a:r>
            <a:endParaRPr lang="en-GB" sz="1200" dirty="0">
              <a:solidFill>
                <a:schemeClr val="tx1"/>
              </a:solidFill>
            </a:endParaRPr>
          </a:p>
        </p:txBody>
      </p:sp>
      <p:sp>
        <p:nvSpPr>
          <p:cNvPr id="19" name="Rectangle 18"/>
          <p:cNvSpPr/>
          <p:nvPr/>
        </p:nvSpPr>
        <p:spPr>
          <a:xfrm>
            <a:off x="4063786" y="3428710"/>
            <a:ext cx="4896544" cy="75402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GB" sz="1200" dirty="0" smtClean="0">
                <a:solidFill>
                  <a:schemeClr val="tx1"/>
                </a:solidFill>
              </a:rPr>
              <a:t>The main metrics/kpi’s the customer is looking to influence.</a:t>
            </a:r>
            <a:endParaRPr lang="en-GB" sz="1200" dirty="0">
              <a:solidFill>
                <a:schemeClr val="tx1"/>
              </a:solidFill>
            </a:endParaRPr>
          </a:p>
        </p:txBody>
      </p:sp>
      <p:cxnSp>
        <p:nvCxnSpPr>
          <p:cNvPr id="22" name="Straight Arrow Connector 21"/>
          <p:cNvCxnSpPr/>
          <p:nvPr/>
        </p:nvCxnSpPr>
        <p:spPr>
          <a:xfrm>
            <a:off x="4283968" y="2133107"/>
            <a:ext cx="0" cy="864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a:off x="3785372" y="1515717"/>
            <a:ext cx="269793" cy="2221396"/>
          </a:xfrm>
          <a:custGeom>
            <a:avLst/>
            <a:gdLst>
              <a:gd name="connsiteX0" fmla="*/ 269793 w 269793"/>
              <a:gd name="connsiteY0" fmla="*/ 0 h 2221396"/>
              <a:gd name="connsiteX1" fmla="*/ 1437 w 269793"/>
              <a:gd name="connsiteY1" fmla="*/ 854766 h 2221396"/>
              <a:gd name="connsiteX2" fmla="*/ 160463 w 269793"/>
              <a:gd name="connsiteY2" fmla="*/ 1485900 h 2221396"/>
              <a:gd name="connsiteX3" fmla="*/ 100828 w 269793"/>
              <a:gd name="connsiteY3" fmla="*/ 1918253 h 2221396"/>
              <a:gd name="connsiteX4" fmla="*/ 210158 w 269793"/>
              <a:gd name="connsiteY4" fmla="*/ 2221396 h 222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3" h="2221396">
                <a:moveTo>
                  <a:pt x="269793" y="0"/>
                </a:moveTo>
                <a:cubicBezTo>
                  <a:pt x="144726" y="303558"/>
                  <a:pt x="19659" y="607116"/>
                  <a:pt x="1437" y="854766"/>
                </a:cubicBezTo>
                <a:cubicBezTo>
                  <a:pt x="-16785" y="1102416"/>
                  <a:pt x="143898" y="1308652"/>
                  <a:pt x="160463" y="1485900"/>
                </a:cubicBezTo>
                <a:cubicBezTo>
                  <a:pt x="177028" y="1663148"/>
                  <a:pt x="92546" y="1795670"/>
                  <a:pt x="100828" y="1918253"/>
                </a:cubicBezTo>
                <a:cubicBezTo>
                  <a:pt x="109110" y="2040836"/>
                  <a:pt x="159634" y="2131116"/>
                  <a:pt x="210158" y="2221396"/>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p:cNvSpPr/>
          <p:nvPr/>
        </p:nvSpPr>
        <p:spPr>
          <a:xfrm>
            <a:off x="149092" y="141304"/>
            <a:ext cx="2632895" cy="23143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chemeClr val="tx1"/>
                </a:solidFill>
              </a:rPr>
              <a:t>Customer:</a:t>
            </a:r>
            <a:endParaRPr lang="en-GB" sz="1200" b="1" dirty="0">
              <a:solidFill>
                <a:schemeClr val="tx1"/>
              </a:solidFill>
            </a:endParaRPr>
          </a:p>
        </p:txBody>
      </p:sp>
      <p:cxnSp>
        <p:nvCxnSpPr>
          <p:cNvPr id="45" name="Straight Arrow Connector 44"/>
          <p:cNvCxnSpPr/>
          <p:nvPr/>
        </p:nvCxnSpPr>
        <p:spPr>
          <a:xfrm>
            <a:off x="4842859" y="2158067"/>
            <a:ext cx="0" cy="19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6588224" y="2158067"/>
            <a:ext cx="0" cy="19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8244408" y="2167292"/>
            <a:ext cx="0" cy="19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842859" y="3207556"/>
            <a:ext cx="0" cy="19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6588224" y="3207556"/>
            <a:ext cx="0" cy="19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8244408" y="3216781"/>
            <a:ext cx="0" cy="19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1" name="Picture 90"/>
          <p:cNvPicPr>
            <a:picLocks noChangeAspect="1"/>
          </p:cNvPicPr>
          <p:nvPr/>
        </p:nvPicPr>
        <p:blipFill rotWithShape="1">
          <a:blip r:embed="rId4"/>
          <a:srcRect b="51471"/>
          <a:stretch/>
        </p:blipFill>
        <p:spPr>
          <a:xfrm>
            <a:off x="5032272" y="3716681"/>
            <a:ext cx="1609010" cy="399974"/>
          </a:xfrm>
          <a:prstGeom prst="rect">
            <a:avLst/>
          </a:prstGeom>
        </p:spPr>
      </p:pic>
      <p:pic>
        <p:nvPicPr>
          <p:cNvPr id="92" name="Picture 91"/>
          <p:cNvPicPr>
            <a:picLocks noChangeAspect="1"/>
          </p:cNvPicPr>
          <p:nvPr/>
        </p:nvPicPr>
        <p:blipFill rotWithShape="1">
          <a:blip r:embed="rId4"/>
          <a:srcRect t="48483"/>
          <a:stretch/>
        </p:blipFill>
        <p:spPr>
          <a:xfrm>
            <a:off x="6641282" y="3676458"/>
            <a:ext cx="1609009" cy="409061"/>
          </a:xfrm>
          <a:prstGeom prst="rect">
            <a:avLst/>
          </a:prstGeom>
        </p:spPr>
      </p:pic>
      <p:sp>
        <p:nvSpPr>
          <p:cNvPr id="93" name="TextBox 92"/>
          <p:cNvSpPr txBox="1"/>
          <p:nvPr/>
        </p:nvSpPr>
        <p:spPr>
          <a:xfrm>
            <a:off x="4685768" y="3670447"/>
            <a:ext cx="391454" cy="246221"/>
          </a:xfrm>
          <a:prstGeom prst="rect">
            <a:avLst/>
          </a:prstGeom>
          <a:noFill/>
        </p:spPr>
        <p:txBody>
          <a:bodyPr wrap="none" rtlCol="0">
            <a:spAutoFit/>
          </a:bodyPr>
          <a:lstStyle/>
          <a:p>
            <a:r>
              <a:rPr lang="en-GB" sz="1000" dirty="0" smtClean="0"/>
              <a:t>E.G.</a:t>
            </a:r>
            <a:endParaRPr lang="en-GB" sz="1000" dirty="0"/>
          </a:p>
        </p:txBody>
      </p:sp>
    </p:spTree>
    <p:extLst>
      <p:ext uri="{BB962C8B-B14F-4D97-AF65-F5344CB8AC3E}">
        <p14:creationId xmlns:p14="http://schemas.microsoft.com/office/powerpoint/2010/main" val="974402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B11FA4-AA32-440F-A609-CB1FC3181D91}" type="slidenum">
              <a:rPr lang="en-GB" smtClean="0"/>
              <a:pPr/>
              <a:t>23</a:t>
            </a:fld>
            <a:endParaRPr lang="en-GB" dirty="0"/>
          </a:p>
        </p:txBody>
      </p:sp>
      <p:graphicFrame>
        <p:nvGraphicFramePr>
          <p:cNvPr id="5" name="Table 4"/>
          <p:cNvGraphicFramePr>
            <a:graphicFrameLocks noGrp="1"/>
          </p:cNvGraphicFramePr>
          <p:nvPr>
            <p:extLst/>
          </p:nvPr>
        </p:nvGraphicFramePr>
        <p:xfrm>
          <a:off x="2909664" y="555526"/>
          <a:ext cx="6096000" cy="3910417"/>
        </p:xfrm>
        <a:graphic>
          <a:graphicData uri="http://schemas.openxmlformats.org/drawingml/2006/table">
            <a:tbl>
              <a:tblPr firstRow="1" bandRow="1">
                <a:tableStyleId>{5C22544A-7EE6-4342-B048-85BDC9FD1C3A}</a:tableStyleId>
              </a:tblPr>
              <a:tblGrid>
                <a:gridCol w="1086272">
                  <a:extLst>
                    <a:ext uri="{9D8B030D-6E8A-4147-A177-3AD203B41FA5}">
                      <a16:colId xmlns:a16="http://schemas.microsoft.com/office/drawing/2014/main" val="398085342"/>
                    </a:ext>
                  </a:extLst>
                </a:gridCol>
                <a:gridCol w="1728192">
                  <a:extLst>
                    <a:ext uri="{9D8B030D-6E8A-4147-A177-3AD203B41FA5}">
                      <a16:colId xmlns:a16="http://schemas.microsoft.com/office/drawing/2014/main" val="3362152459"/>
                    </a:ext>
                  </a:extLst>
                </a:gridCol>
                <a:gridCol w="1728192">
                  <a:extLst>
                    <a:ext uri="{9D8B030D-6E8A-4147-A177-3AD203B41FA5}">
                      <a16:colId xmlns:a16="http://schemas.microsoft.com/office/drawing/2014/main" val="645471019"/>
                    </a:ext>
                  </a:extLst>
                </a:gridCol>
                <a:gridCol w="1553344">
                  <a:extLst>
                    <a:ext uri="{9D8B030D-6E8A-4147-A177-3AD203B41FA5}">
                      <a16:colId xmlns:a16="http://schemas.microsoft.com/office/drawing/2014/main" val="4229770177"/>
                    </a:ext>
                  </a:extLst>
                </a:gridCol>
              </a:tblGrid>
              <a:tr h="227836">
                <a:tc>
                  <a:txBody>
                    <a:bodyPr/>
                    <a:lstStyle/>
                    <a:p>
                      <a:endParaRPr lang="en-GB" sz="700" dirty="0"/>
                    </a:p>
                  </a:txBody>
                  <a:tcPr/>
                </a:tc>
                <a:tc>
                  <a:txBody>
                    <a:bodyPr/>
                    <a:lstStyle/>
                    <a:p>
                      <a:r>
                        <a:rPr lang="en-GB" sz="700" dirty="0" smtClean="0"/>
                        <a:t>Growth </a:t>
                      </a:r>
                      <a:endParaRPr lang="en-GB" sz="700" dirty="0"/>
                    </a:p>
                  </a:txBody>
                  <a:tcPr/>
                </a:tc>
                <a:tc>
                  <a:txBody>
                    <a:bodyPr/>
                    <a:lstStyle/>
                    <a:p>
                      <a:r>
                        <a:rPr lang="en-GB" sz="700" dirty="0" smtClean="0"/>
                        <a:t>Efficiency</a:t>
                      </a:r>
                      <a:endParaRPr lang="en-GB" sz="700" dirty="0"/>
                    </a:p>
                  </a:txBody>
                  <a:tcPr/>
                </a:tc>
                <a:tc>
                  <a:txBody>
                    <a:bodyPr/>
                    <a:lstStyle/>
                    <a:p>
                      <a:r>
                        <a:rPr lang="en-GB" sz="700" dirty="0" smtClean="0"/>
                        <a:t>Engagement</a:t>
                      </a:r>
                      <a:endParaRPr lang="en-GB" sz="700" dirty="0"/>
                    </a:p>
                  </a:txBody>
                  <a:tcPr/>
                </a:tc>
                <a:extLst>
                  <a:ext uri="{0D108BD9-81ED-4DB2-BD59-A6C34878D82A}">
                    <a16:rowId xmlns:a16="http://schemas.microsoft.com/office/drawing/2014/main" val="3269376231"/>
                  </a:ext>
                </a:extLst>
              </a:tr>
              <a:tr h="1559110">
                <a:tc>
                  <a:txBody>
                    <a:bodyPr/>
                    <a:lstStyle/>
                    <a:p>
                      <a:r>
                        <a:rPr lang="en-GB" sz="700" b="1" dirty="0" smtClean="0"/>
                        <a:t>Business/Corporate</a:t>
                      </a:r>
                      <a:endParaRPr lang="en-GB" sz="700" b="1" dirty="0"/>
                    </a:p>
                  </a:txBody>
                  <a:tcPr/>
                </a:tc>
                <a:tc>
                  <a:txBody>
                    <a:bodyPr/>
                    <a:lstStyle/>
                    <a:p>
                      <a:r>
                        <a:rPr lang="en-GB" sz="700" baseline="0" dirty="0" smtClean="0"/>
                        <a:t>Year on year gains in market share.</a:t>
                      </a:r>
                    </a:p>
                    <a:p>
                      <a:r>
                        <a:rPr lang="en-GB" sz="700" baseline="0" dirty="0" smtClean="0"/>
                        <a:t>Restock Kroger: Redefine the Grocery Experience to generate $400m in profit (next 3 years).</a:t>
                      </a:r>
                    </a:p>
                    <a:p>
                      <a:r>
                        <a:rPr lang="en-GB" sz="700" baseline="0" dirty="0" smtClean="0"/>
                        <a:t>Winning in e-commerce (stop losses to Amazon).</a:t>
                      </a:r>
                    </a:p>
                    <a:p>
                      <a:r>
                        <a:rPr lang="en-GB" sz="700" baseline="0" dirty="0" smtClean="0"/>
                        <a:t>Monetizing services/products e.g. Kroger Precision Marketing or Turkey Hill Ice Cream as a revenue stream.</a:t>
                      </a:r>
                    </a:p>
                    <a:p>
                      <a:r>
                        <a:rPr lang="en-GB" sz="700" baseline="0" dirty="0" smtClean="0"/>
                        <a:t>Offset declines in petrol/fuel price changes with Grocery sales.</a:t>
                      </a:r>
                    </a:p>
                    <a:p>
                      <a:r>
                        <a:rPr lang="en-GB" sz="700" baseline="0" dirty="0" smtClean="0"/>
                        <a:t>Expand Restaurant concepts (penetrate more eating occasions).</a:t>
                      </a:r>
                      <a:endParaRPr lang="en-GB" sz="700" dirty="0"/>
                    </a:p>
                  </a:txBody>
                  <a:tcPr/>
                </a:tc>
                <a:tc>
                  <a:txBody>
                    <a:bodyPr/>
                    <a:lstStyle/>
                    <a:p>
                      <a:r>
                        <a:rPr lang="en-GB" sz="700" dirty="0" smtClean="0"/>
                        <a:t>Eliminate waste by 2025.</a:t>
                      </a:r>
                    </a:p>
                    <a:p>
                      <a:r>
                        <a:rPr lang="en-GB" sz="700" dirty="0" smtClean="0"/>
                        <a:t>Manage</a:t>
                      </a:r>
                      <a:r>
                        <a:rPr lang="en-GB" sz="700" baseline="0" dirty="0" smtClean="0"/>
                        <a:t> cost reductions through “Make or Buy” decisions.</a:t>
                      </a:r>
                    </a:p>
                    <a:p>
                      <a:r>
                        <a:rPr lang="en-GB" sz="700" baseline="0" dirty="0" smtClean="0"/>
                        <a:t>Cost efficiently expand partnerships e.g. Ocado.</a:t>
                      </a:r>
                    </a:p>
                    <a:p>
                      <a:r>
                        <a:rPr lang="en-GB" sz="700" baseline="0" dirty="0" smtClean="0"/>
                        <a:t>Improve cost to serve primarily through stores.</a:t>
                      </a:r>
                    </a:p>
                    <a:p>
                      <a:endParaRPr lang="en-GB" sz="700" baseline="0" dirty="0" smtClean="0"/>
                    </a:p>
                    <a:p>
                      <a:endParaRPr lang="en-GB" sz="700" baseline="0" dirty="0" smtClean="0"/>
                    </a:p>
                    <a:p>
                      <a:endParaRPr lang="en-GB" sz="700" dirty="0"/>
                    </a:p>
                  </a:txBody>
                  <a:tcPr/>
                </a:tc>
                <a:tc>
                  <a:txBody>
                    <a:bodyPr/>
                    <a:lstStyle/>
                    <a:p>
                      <a:r>
                        <a:rPr lang="en-GB" sz="700" dirty="0" smtClean="0"/>
                        <a:t>Improve the environmental footprint.</a:t>
                      </a:r>
                    </a:p>
                    <a:p>
                      <a:r>
                        <a:rPr lang="en-GB" sz="700" dirty="0" smtClean="0"/>
                        <a:t>Deliver Responsible</a:t>
                      </a:r>
                      <a:r>
                        <a:rPr lang="en-GB" sz="700" baseline="0" dirty="0" smtClean="0"/>
                        <a:t> Sourcing targets by 2020.</a:t>
                      </a:r>
                      <a:endParaRPr lang="en-GB" sz="700" dirty="0" smtClean="0"/>
                    </a:p>
                    <a:p>
                      <a:r>
                        <a:rPr lang="en-GB" sz="700" dirty="0" smtClean="0"/>
                        <a:t>Support</a:t>
                      </a:r>
                      <a:r>
                        <a:rPr lang="en-GB" sz="700" baseline="0" dirty="0" smtClean="0"/>
                        <a:t> to operationalise eating trends and make accessible e.g. Meal Kits.</a:t>
                      </a:r>
                    </a:p>
                    <a:p>
                      <a:r>
                        <a:rPr lang="en-GB" sz="700" baseline="0" dirty="0" smtClean="0"/>
                        <a:t>Support corporate CSR initiatives like Zero Hunger, Help for Heroes.</a:t>
                      </a:r>
                      <a:endParaRPr lang="en-GB" sz="700" dirty="0"/>
                    </a:p>
                  </a:txBody>
                  <a:tcPr/>
                </a:tc>
                <a:extLst>
                  <a:ext uri="{0D108BD9-81ED-4DB2-BD59-A6C34878D82A}">
                    <a16:rowId xmlns:a16="http://schemas.microsoft.com/office/drawing/2014/main" val="2390190698"/>
                  </a:ext>
                </a:extLst>
              </a:tr>
              <a:tr h="433979">
                <a:tc>
                  <a:txBody>
                    <a:bodyPr/>
                    <a:lstStyle/>
                    <a:p>
                      <a:r>
                        <a:rPr lang="en-GB" sz="700" b="1" dirty="0" smtClean="0"/>
                        <a:t>Operational </a:t>
                      </a:r>
                      <a:endParaRPr lang="en-GB" sz="700" b="1" dirty="0"/>
                    </a:p>
                  </a:txBody>
                  <a:tcPr/>
                </a:tc>
                <a:tc>
                  <a:txBody>
                    <a:bodyPr/>
                    <a:lstStyle/>
                    <a:p>
                      <a:r>
                        <a:rPr lang="en-GB" sz="700" dirty="0" smtClean="0"/>
                        <a:t>Increases like for like store</a:t>
                      </a:r>
                      <a:r>
                        <a:rPr lang="en-GB" sz="700" baseline="0" dirty="0" smtClean="0"/>
                        <a:t> sales.</a:t>
                      </a:r>
                      <a:endParaRPr lang="en-GB" sz="700" dirty="0"/>
                    </a:p>
                  </a:txBody>
                  <a:tcPr/>
                </a:tc>
                <a:tc>
                  <a:txBody>
                    <a:bodyPr/>
                    <a:lstStyle/>
                    <a:p>
                      <a:r>
                        <a:rPr lang="en-GB" sz="700" b="0" i="0" u="none" strike="noStrike" kern="1200" baseline="0" dirty="0" smtClean="0">
                          <a:solidFill>
                            <a:schemeClr val="dk1"/>
                          </a:solidFill>
                          <a:latin typeface="+mn-lt"/>
                          <a:ea typeface="+mn-ea"/>
                          <a:cs typeface="+mn-cs"/>
                        </a:rPr>
                        <a:t>Eliminating increased warehousing,</a:t>
                      </a:r>
                    </a:p>
                    <a:p>
                      <a:r>
                        <a:rPr lang="en-GB" sz="700" b="0" i="0" u="none" strike="noStrike" kern="1200" baseline="0" dirty="0" smtClean="0">
                          <a:solidFill>
                            <a:schemeClr val="dk1"/>
                          </a:solidFill>
                          <a:latin typeface="+mn-lt"/>
                          <a:ea typeface="+mn-ea"/>
                          <a:cs typeface="+mn-cs"/>
                        </a:rPr>
                        <a:t>transportation and shrink costs.</a:t>
                      </a:r>
                    </a:p>
                    <a:p>
                      <a:r>
                        <a:rPr lang="en-GB" sz="700" b="0" i="0" u="none" strike="noStrike" kern="1200" baseline="0" dirty="0" smtClean="0">
                          <a:solidFill>
                            <a:schemeClr val="dk1"/>
                          </a:solidFill>
                          <a:latin typeface="+mn-lt"/>
                          <a:ea typeface="+mn-ea"/>
                          <a:cs typeface="+mn-cs"/>
                        </a:rPr>
                        <a:t>Reducing store operating costs.</a:t>
                      </a:r>
                      <a:endParaRPr lang="en-GB" sz="700" dirty="0"/>
                    </a:p>
                  </a:txBody>
                  <a:tcPr/>
                </a:tc>
                <a:tc>
                  <a:txBody>
                    <a:bodyPr/>
                    <a:lstStyle/>
                    <a:p>
                      <a:endParaRPr lang="en-GB" sz="700" dirty="0"/>
                    </a:p>
                  </a:txBody>
                  <a:tcPr/>
                </a:tc>
                <a:extLst>
                  <a:ext uri="{0D108BD9-81ED-4DB2-BD59-A6C34878D82A}">
                    <a16:rowId xmlns:a16="http://schemas.microsoft.com/office/drawing/2014/main" val="2745489956"/>
                  </a:ext>
                </a:extLst>
              </a:tr>
              <a:tr h="546492">
                <a:tc>
                  <a:txBody>
                    <a:bodyPr/>
                    <a:lstStyle/>
                    <a:p>
                      <a:r>
                        <a:rPr lang="en-GB" sz="700" b="1" dirty="0" smtClean="0"/>
                        <a:t>McCain’s main Customer stakeholders</a:t>
                      </a:r>
                    </a:p>
                  </a:txBody>
                  <a:tcPr/>
                </a:tc>
                <a:tc>
                  <a:txBody>
                    <a:bodyPr/>
                    <a:lstStyle/>
                    <a:p>
                      <a:r>
                        <a:rPr lang="en-GB" sz="700" dirty="0" smtClean="0"/>
                        <a:t>Growing</a:t>
                      </a:r>
                      <a:r>
                        <a:rPr lang="en-GB" sz="700" baseline="0" dirty="0" smtClean="0"/>
                        <a:t> category share.</a:t>
                      </a:r>
                    </a:p>
                    <a:p>
                      <a:r>
                        <a:rPr lang="en-GB" sz="700" baseline="0" dirty="0" smtClean="0"/>
                        <a:t>Increase frozen average basket spend.</a:t>
                      </a:r>
                    </a:p>
                    <a:p>
                      <a:r>
                        <a:rPr lang="en-GB" sz="700" baseline="0" dirty="0" smtClean="0"/>
                        <a:t>Generate supplier income for Precision Marketing.</a:t>
                      </a:r>
                    </a:p>
                  </a:txBody>
                  <a:tcPr/>
                </a:tc>
                <a:tc>
                  <a:txBody>
                    <a:bodyPr/>
                    <a:lstStyle/>
                    <a:p>
                      <a:r>
                        <a:rPr lang="en-GB" sz="700" dirty="0" smtClean="0"/>
                        <a:t>Reducing frozen/chilled operational</a:t>
                      </a:r>
                      <a:r>
                        <a:rPr lang="en-GB" sz="700" baseline="0" dirty="0" smtClean="0"/>
                        <a:t> costs.</a:t>
                      </a:r>
                    </a:p>
                    <a:p>
                      <a:r>
                        <a:rPr lang="en-GB" sz="700" dirty="0" smtClean="0"/>
                        <a:t>Improve on shelf availability</a:t>
                      </a:r>
                      <a:r>
                        <a:rPr lang="en-GB" sz="700" baseline="0" dirty="0" smtClean="0"/>
                        <a:t> from x to y.</a:t>
                      </a:r>
                      <a:endParaRPr lang="en-GB" sz="700" dirty="0"/>
                    </a:p>
                  </a:txBody>
                  <a:tcPr/>
                </a:tc>
                <a:tc>
                  <a:txBody>
                    <a:bodyPr/>
                    <a:lstStyle/>
                    <a:p>
                      <a:r>
                        <a:rPr lang="en-GB" sz="700" dirty="0" smtClean="0"/>
                        <a:t>Contributing to the corporate</a:t>
                      </a:r>
                      <a:r>
                        <a:rPr lang="en-GB" sz="700" baseline="0" dirty="0" smtClean="0"/>
                        <a:t> environmental agenda.</a:t>
                      </a:r>
                      <a:endParaRPr lang="en-GB" sz="700" dirty="0"/>
                    </a:p>
                  </a:txBody>
                  <a:tcPr/>
                </a:tc>
                <a:extLst>
                  <a:ext uri="{0D108BD9-81ED-4DB2-BD59-A6C34878D82A}">
                    <a16:rowId xmlns:a16="http://schemas.microsoft.com/office/drawing/2014/main" val="2577309531"/>
                  </a:ext>
                </a:extLst>
              </a:tr>
              <a:tr h="433979">
                <a:tc rowSpan="2">
                  <a:txBody>
                    <a:bodyPr/>
                    <a:lstStyle/>
                    <a:p>
                      <a:r>
                        <a:rPr lang="en-GB" sz="700" b="1" dirty="0" smtClean="0"/>
                        <a:t>Metrics</a:t>
                      </a:r>
                      <a:r>
                        <a:rPr lang="en-GB" sz="700" b="1" baseline="0" dirty="0" smtClean="0"/>
                        <a:t> that Matter to the Customer (Corporately)</a:t>
                      </a:r>
                      <a:endParaRPr lang="en-GB" sz="700" b="1" dirty="0"/>
                    </a:p>
                  </a:txBody>
                  <a:tcPr/>
                </a:tc>
                <a:tc>
                  <a:txBody>
                    <a:bodyPr/>
                    <a:lstStyle/>
                    <a:p>
                      <a:r>
                        <a:rPr lang="en-GB" sz="700" dirty="0" smtClean="0"/>
                        <a:t>LFL</a:t>
                      </a:r>
                      <a:r>
                        <a:rPr lang="en-GB" sz="700" baseline="0" dirty="0" smtClean="0"/>
                        <a:t> store growth excl. petrol (+0.9% in 2017).</a:t>
                      </a:r>
                      <a:endParaRPr lang="en-GB" sz="700" dirty="0" smtClean="0"/>
                    </a:p>
                    <a:p>
                      <a:r>
                        <a:rPr lang="en-GB" sz="700" dirty="0" smtClean="0"/>
                        <a:t>Digital revenue</a:t>
                      </a:r>
                      <a:r>
                        <a:rPr lang="en-GB" sz="700" baseline="0" dirty="0" smtClean="0"/>
                        <a:t> (+90% in 2017).</a:t>
                      </a:r>
                      <a:endParaRPr lang="en-GB" sz="700" dirty="0"/>
                    </a:p>
                  </a:txBody>
                  <a:tcPr/>
                </a:tc>
                <a:tc>
                  <a:txBody>
                    <a:bodyPr/>
                    <a:lstStyle/>
                    <a:p>
                      <a:r>
                        <a:rPr lang="en-GB" sz="700" dirty="0" smtClean="0"/>
                        <a:t>Product</a:t>
                      </a:r>
                      <a:r>
                        <a:rPr lang="en-GB" sz="700" baseline="0" dirty="0" smtClean="0"/>
                        <a:t> cost deflation (+0.8% in 2017).</a:t>
                      </a:r>
                    </a:p>
                    <a:p>
                      <a:r>
                        <a:rPr lang="en-GB" sz="700" baseline="0" dirty="0" smtClean="0"/>
                        <a:t>Managing operating, general and admin costs (increased per $ sold n 2017).</a:t>
                      </a:r>
                    </a:p>
                  </a:txBody>
                  <a:tcPr/>
                </a:tc>
                <a:tc>
                  <a:txBody>
                    <a:bodyPr/>
                    <a:lstStyle/>
                    <a:p>
                      <a:r>
                        <a:rPr lang="en-GB" sz="700" dirty="0" smtClean="0"/>
                        <a:t>Shopper satisfaction</a:t>
                      </a:r>
                      <a:r>
                        <a:rPr lang="en-GB" sz="700" baseline="0" dirty="0" smtClean="0"/>
                        <a:t> scores (stores/e-comm).</a:t>
                      </a:r>
                    </a:p>
                    <a:p>
                      <a:r>
                        <a:rPr lang="en-GB" sz="700" baseline="0" dirty="0" smtClean="0"/>
                        <a:t>Guest satisfaction (restaurant concepts).</a:t>
                      </a:r>
                    </a:p>
                  </a:txBody>
                  <a:tcPr/>
                </a:tc>
                <a:extLst>
                  <a:ext uri="{0D108BD9-81ED-4DB2-BD59-A6C34878D82A}">
                    <a16:rowId xmlns:a16="http://schemas.microsoft.com/office/drawing/2014/main" val="523164027"/>
                  </a:ext>
                </a:extLst>
              </a:tr>
              <a:tr h="546492">
                <a:tc vMerge="1">
                  <a:txBody>
                    <a:bodyPr/>
                    <a:lstStyle/>
                    <a:p>
                      <a:endParaRPr lang="en-GB" sz="800" dirty="0"/>
                    </a:p>
                  </a:txBody>
                  <a:tcPr/>
                </a:tc>
                <a:tc gridSpan="2">
                  <a:txBody>
                    <a:bodyPr/>
                    <a:lstStyle/>
                    <a:p>
                      <a:r>
                        <a:rPr lang="en-GB" sz="700" dirty="0" smtClean="0"/>
                        <a:t>Free cash flow (as</a:t>
                      </a:r>
                      <a:r>
                        <a:rPr lang="en-GB" sz="700" baseline="0" dirty="0" smtClean="0"/>
                        <a:t> an investment fund – doubled to $800m in 2017).</a:t>
                      </a:r>
                    </a:p>
                    <a:p>
                      <a:r>
                        <a:rPr lang="en-GB" sz="700" baseline="0" dirty="0" smtClean="0"/>
                        <a:t>Shareholder dividends.</a:t>
                      </a:r>
                    </a:p>
                    <a:p>
                      <a:r>
                        <a:rPr lang="en-GB" sz="700" baseline="0" dirty="0" smtClean="0"/>
                        <a:t>Gross margin (declined in 2017 because of increased investment in price).</a:t>
                      </a:r>
                    </a:p>
                    <a:p>
                      <a:r>
                        <a:rPr lang="en-GB" sz="700" baseline="0" dirty="0" smtClean="0"/>
                        <a:t>Improvements in operating margin.</a:t>
                      </a:r>
                    </a:p>
                    <a:p>
                      <a:r>
                        <a:rPr lang="en-GB" sz="700" baseline="0" dirty="0" smtClean="0"/>
                        <a:t>On shelf availability.</a:t>
                      </a:r>
                      <a:endParaRPr lang="en-GB" sz="700" dirty="0"/>
                    </a:p>
                  </a:txBody>
                  <a:tcPr/>
                </a:tc>
                <a:tc hMerge="1">
                  <a:txBody>
                    <a:bodyPr/>
                    <a:lstStyle/>
                    <a:p>
                      <a:endParaRPr lang="en-GB" sz="800" dirty="0"/>
                    </a:p>
                  </a:txBody>
                  <a:tcPr/>
                </a:tc>
                <a:tc>
                  <a:txBody>
                    <a:bodyPr/>
                    <a:lstStyle/>
                    <a:p>
                      <a:endParaRPr lang="en-GB" sz="700" dirty="0"/>
                    </a:p>
                  </a:txBody>
                  <a:tcPr/>
                </a:tc>
                <a:extLst>
                  <a:ext uri="{0D108BD9-81ED-4DB2-BD59-A6C34878D82A}">
                    <a16:rowId xmlns:a16="http://schemas.microsoft.com/office/drawing/2014/main" val="952028512"/>
                  </a:ext>
                </a:extLst>
              </a:tr>
            </a:tbl>
          </a:graphicData>
        </a:graphic>
      </p:graphicFrame>
      <p:pic>
        <p:nvPicPr>
          <p:cNvPr id="7" name="Picture 6"/>
          <p:cNvPicPr>
            <a:picLocks noChangeAspect="1"/>
          </p:cNvPicPr>
          <p:nvPr/>
        </p:nvPicPr>
        <p:blipFill>
          <a:blip r:embed="rId3"/>
          <a:stretch>
            <a:fillRect/>
          </a:stretch>
        </p:blipFill>
        <p:spPr>
          <a:xfrm>
            <a:off x="131148" y="1426272"/>
            <a:ext cx="2636863" cy="619263"/>
          </a:xfrm>
          <a:prstGeom prst="rect">
            <a:avLst/>
          </a:prstGeom>
        </p:spPr>
      </p:pic>
      <p:pic>
        <p:nvPicPr>
          <p:cNvPr id="8" name="Picture 7"/>
          <p:cNvPicPr>
            <a:picLocks noChangeAspect="1"/>
          </p:cNvPicPr>
          <p:nvPr/>
        </p:nvPicPr>
        <p:blipFill>
          <a:blip r:embed="rId4"/>
          <a:stretch>
            <a:fillRect/>
          </a:stretch>
        </p:blipFill>
        <p:spPr>
          <a:xfrm>
            <a:off x="251520" y="257020"/>
            <a:ext cx="1224136" cy="846060"/>
          </a:xfrm>
          <a:prstGeom prst="rect">
            <a:avLst/>
          </a:prstGeom>
        </p:spPr>
      </p:pic>
      <p:sp>
        <p:nvSpPr>
          <p:cNvPr id="10" name="TextBox 9"/>
          <p:cNvSpPr txBox="1"/>
          <p:nvPr/>
        </p:nvSpPr>
        <p:spPr>
          <a:xfrm>
            <a:off x="99453" y="1163658"/>
            <a:ext cx="1180131" cy="246221"/>
          </a:xfrm>
          <a:prstGeom prst="rect">
            <a:avLst/>
          </a:prstGeom>
          <a:noFill/>
        </p:spPr>
        <p:txBody>
          <a:bodyPr wrap="none" rtlCol="0">
            <a:spAutoFit/>
          </a:bodyPr>
          <a:lstStyle/>
          <a:p>
            <a:r>
              <a:rPr lang="en-GB" sz="1000" b="1" dirty="0" smtClean="0">
                <a:solidFill>
                  <a:schemeClr val="bg1"/>
                </a:solidFill>
              </a:rPr>
              <a:t>Financial Snapshot</a:t>
            </a:r>
            <a:endParaRPr lang="en-GB" sz="1000" b="1" dirty="0">
              <a:solidFill>
                <a:schemeClr val="bg1"/>
              </a:solidFill>
            </a:endParaRPr>
          </a:p>
        </p:txBody>
      </p:sp>
      <p:sp>
        <p:nvSpPr>
          <p:cNvPr id="11" name="TextBox 10"/>
          <p:cNvSpPr txBox="1"/>
          <p:nvPr/>
        </p:nvSpPr>
        <p:spPr>
          <a:xfrm>
            <a:off x="91478" y="2080425"/>
            <a:ext cx="2636863" cy="584775"/>
          </a:xfrm>
          <a:prstGeom prst="rect">
            <a:avLst/>
          </a:prstGeom>
          <a:noFill/>
        </p:spPr>
        <p:txBody>
          <a:bodyPr wrap="square" rtlCol="0">
            <a:spAutoFit/>
          </a:bodyPr>
          <a:lstStyle/>
          <a:p>
            <a:r>
              <a:rPr lang="en-GB" sz="800" b="1" dirty="0" smtClean="0">
                <a:solidFill>
                  <a:schemeClr val="bg1"/>
                </a:solidFill>
              </a:rPr>
              <a:t>Summary: </a:t>
            </a:r>
            <a:r>
              <a:rPr lang="en-GB" sz="800" dirty="0" smtClean="0">
                <a:solidFill>
                  <a:schemeClr val="bg1"/>
                </a:solidFill>
              </a:rPr>
              <a:t>Increases in costs outpacing sales growth which is negatively impacting operating profit</a:t>
            </a:r>
          </a:p>
          <a:p>
            <a:r>
              <a:rPr lang="en-GB" sz="800" dirty="0" smtClean="0">
                <a:solidFill>
                  <a:schemeClr val="bg1"/>
                </a:solidFill>
              </a:rPr>
              <a:t>THEREFORE .. Likely to want to maintain sales growth BUT get more efficient to recover profit.</a:t>
            </a:r>
            <a:endParaRPr lang="en-GB" sz="800" dirty="0">
              <a:solidFill>
                <a:schemeClr val="bg1"/>
              </a:solidFill>
            </a:endParaRPr>
          </a:p>
        </p:txBody>
      </p:sp>
      <p:sp>
        <p:nvSpPr>
          <p:cNvPr id="12" name="TextBox 11"/>
          <p:cNvSpPr txBox="1"/>
          <p:nvPr/>
        </p:nvSpPr>
        <p:spPr>
          <a:xfrm>
            <a:off x="91478" y="2736839"/>
            <a:ext cx="2691763" cy="230832"/>
          </a:xfrm>
          <a:prstGeom prst="rect">
            <a:avLst/>
          </a:prstGeom>
          <a:noFill/>
        </p:spPr>
        <p:txBody>
          <a:bodyPr wrap="none" rtlCol="0">
            <a:spAutoFit/>
          </a:bodyPr>
          <a:lstStyle/>
          <a:p>
            <a:r>
              <a:rPr lang="en-GB" sz="900" b="1" dirty="0" smtClean="0">
                <a:solidFill>
                  <a:schemeClr val="bg1"/>
                </a:solidFill>
              </a:rPr>
              <a:t>Strategy Priorities driving the commercial challenge </a:t>
            </a:r>
            <a:endParaRPr lang="en-GB" sz="900" b="1" dirty="0">
              <a:solidFill>
                <a:schemeClr val="bg1"/>
              </a:solidFill>
            </a:endParaRPr>
          </a:p>
        </p:txBody>
      </p:sp>
      <p:pic>
        <p:nvPicPr>
          <p:cNvPr id="13" name="Picture 12"/>
          <p:cNvPicPr>
            <a:picLocks noChangeAspect="1"/>
          </p:cNvPicPr>
          <p:nvPr/>
        </p:nvPicPr>
        <p:blipFill>
          <a:blip r:embed="rId5"/>
          <a:stretch>
            <a:fillRect/>
          </a:stretch>
        </p:blipFill>
        <p:spPr>
          <a:xfrm>
            <a:off x="150346" y="3041084"/>
            <a:ext cx="2598465" cy="1262330"/>
          </a:xfrm>
          <a:prstGeom prst="rect">
            <a:avLst/>
          </a:prstGeom>
        </p:spPr>
      </p:pic>
      <p:sp>
        <p:nvSpPr>
          <p:cNvPr id="14" name="TextBox 13"/>
          <p:cNvSpPr txBox="1"/>
          <p:nvPr/>
        </p:nvSpPr>
        <p:spPr>
          <a:xfrm>
            <a:off x="2885830" y="257020"/>
            <a:ext cx="1418978" cy="246221"/>
          </a:xfrm>
          <a:prstGeom prst="rect">
            <a:avLst/>
          </a:prstGeom>
          <a:noFill/>
        </p:spPr>
        <p:txBody>
          <a:bodyPr wrap="none" rtlCol="0">
            <a:spAutoFit/>
          </a:bodyPr>
          <a:lstStyle/>
          <a:p>
            <a:r>
              <a:rPr lang="en-GB" sz="1000" b="1" dirty="0" smtClean="0">
                <a:solidFill>
                  <a:schemeClr val="bg1"/>
                </a:solidFill>
              </a:rPr>
              <a:t>Commercial Challenges</a:t>
            </a:r>
            <a:endParaRPr lang="en-GB" sz="1000" b="1" dirty="0">
              <a:solidFill>
                <a:schemeClr val="bg1"/>
              </a:solidFill>
            </a:endParaRPr>
          </a:p>
        </p:txBody>
      </p:sp>
      <p:pic>
        <p:nvPicPr>
          <p:cNvPr id="15" name="Picture 14"/>
          <p:cNvPicPr>
            <a:picLocks noChangeAspect="1"/>
          </p:cNvPicPr>
          <p:nvPr/>
        </p:nvPicPr>
        <p:blipFill>
          <a:blip r:embed="rId6"/>
          <a:stretch>
            <a:fillRect/>
          </a:stretch>
        </p:blipFill>
        <p:spPr>
          <a:xfrm>
            <a:off x="8316416" y="15987"/>
            <a:ext cx="827584" cy="466774"/>
          </a:xfrm>
          <a:prstGeom prst="rect">
            <a:avLst/>
          </a:prstGeom>
        </p:spPr>
      </p:pic>
    </p:spTree>
    <p:extLst>
      <p:ext uri="{BB962C8B-B14F-4D97-AF65-F5344CB8AC3E}">
        <p14:creationId xmlns:p14="http://schemas.microsoft.com/office/powerpoint/2010/main" val="2172904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3491880" y="987574"/>
            <a:ext cx="5472608" cy="3240385"/>
          </a:xfrm>
        </p:spPr>
        <p:txBody>
          <a:bodyPr>
            <a:normAutofit fontScale="92500"/>
          </a:bodyPr>
          <a:lstStyle/>
          <a:p>
            <a:pPr marL="342900" indent="-342900">
              <a:buAutoNum type="arabicPeriod"/>
            </a:pPr>
            <a:r>
              <a:rPr lang="en-GB" sz="1600" dirty="0" smtClean="0"/>
              <a:t>Capture what we know now about the customers commercial challenges.</a:t>
            </a:r>
          </a:p>
          <a:p>
            <a:pPr marL="342900" indent="-342900">
              <a:buAutoNum type="arabicPeriod"/>
            </a:pPr>
            <a:r>
              <a:rPr lang="en-GB" sz="1600" dirty="0" smtClean="0"/>
              <a:t>Hit external sources: www to search and find out more AND their outlets, depots, stores.</a:t>
            </a:r>
            <a:endParaRPr lang="en-GB" sz="1600" dirty="0"/>
          </a:p>
          <a:p>
            <a:pPr marL="342900" indent="-342900">
              <a:buAutoNum type="arabicPeriod"/>
            </a:pPr>
            <a:r>
              <a:rPr lang="en-GB" sz="1600" dirty="0" smtClean="0"/>
              <a:t>Identify knowledge gaps and identify who to have a conversation with to close them.</a:t>
            </a:r>
          </a:p>
          <a:p>
            <a:pPr marL="342900" indent="-342900">
              <a:buAutoNum type="arabicPeriod"/>
            </a:pPr>
            <a:r>
              <a:rPr lang="en-GB" sz="1600" dirty="0" smtClean="0"/>
              <a:t>Get your “high gain” questions ready. Use them and actively listen.</a:t>
            </a:r>
          </a:p>
          <a:p>
            <a:pPr marL="342900" indent="-342900">
              <a:buAutoNum type="arabicPeriod"/>
            </a:pPr>
            <a:r>
              <a:rPr lang="en-GB" sz="1600" dirty="0" smtClean="0"/>
              <a:t>Build out your Challenge Tool and look for any connectivity to the requests you’ve had from the customer &amp;/or the actions you see them taking.</a:t>
            </a:r>
          </a:p>
          <a:p>
            <a:pPr marL="342900" indent="-342900">
              <a:buAutoNum type="arabicPeriod"/>
            </a:pPr>
            <a:r>
              <a:rPr lang="en-GB" sz="1600" dirty="0" smtClean="0"/>
              <a:t>Socialize with completed tools with your buddy and the team.</a:t>
            </a:r>
          </a:p>
          <a:p>
            <a:pPr marL="342900" indent="-342900">
              <a:buAutoNum type="arabicPeriod"/>
            </a:pPr>
            <a:endParaRPr lang="en-GB" dirty="0" smtClean="0"/>
          </a:p>
        </p:txBody>
      </p:sp>
      <p:sp>
        <p:nvSpPr>
          <p:cNvPr id="3" name="Title 2"/>
          <p:cNvSpPr>
            <a:spLocks noGrp="1"/>
          </p:cNvSpPr>
          <p:nvPr>
            <p:ph type="title"/>
          </p:nvPr>
        </p:nvSpPr>
        <p:spPr/>
        <p:txBody>
          <a:bodyPr/>
          <a:lstStyle/>
          <a:p>
            <a:r>
              <a:rPr lang="en-GB" dirty="0" smtClean="0"/>
              <a:t>The steps we need to walk through …</a:t>
            </a:r>
            <a:endParaRPr lang="en-GB" dirty="0"/>
          </a:p>
        </p:txBody>
      </p:sp>
      <p:sp>
        <p:nvSpPr>
          <p:cNvPr id="2" name="Slide Number Placeholder 1"/>
          <p:cNvSpPr>
            <a:spLocks noGrp="1"/>
          </p:cNvSpPr>
          <p:nvPr>
            <p:ph type="sldNum" sz="quarter" idx="12"/>
          </p:nvPr>
        </p:nvSpPr>
        <p:spPr/>
        <p:txBody>
          <a:bodyPr/>
          <a:lstStyle/>
          <a:p>
            <a:fld id="{4B66FF18-D669-4B24-A8FD-FBBD72D2CBCD}" type="slidenum">
              <a:rPr lang="en-GB" smtClean="0"/>
              <a:pPr/>
              <a:t>24</a:t>
            </a:fld>
            <a:endParaRPr lang="en-GB"/>
          </a:p>
        </p:txBody>
      </p:sp>
      <p:pic>
        <p:nvPicPr>
          <p:cNvPr id="6" name="Picture 5"/>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0" y="-7257"/>
            <a:ext cx="3275856" cy="4739247"/>
          </a:xfrm>
          <a:prstGeom prst="rect">
            <a:avLst/>
          </a:prstGeom>
        </p:spPr>
      </p:pic>
    </p:spTree>
    <p:extLst>
      <p:ext uri="{BB962C8B-B14F-4D97-AF65-F5344CB8AC3E}">
        <p14:creationId xmlns:p14="http://schemas.microsoft.com/office/powerpoint/2010/main" val="4076111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B11FA4-AA32-440F-A609-CB1FC3181D91}" type="slidenum">
              <a:rPr lang="en-GB" smtClean="0"/>
              <a:pPr/>
              <a:t>25</a:t>
            </a:fld>
            <a:endParaRPr lang="en-GB" dirty="0"/>
          </a:p>
        </p:txBody>
      </p:sp>
      <p:graphicFrame>
        <p:nvGraphicFramePr>
          <p:cNvPr id="5" name="Table 4"/>
          <p:cNvGraphicFramePr>
            <a:graphicFrameLocks noGrp="1"/>
          </p:cNvGraphicFramePr>
          <p:nvPr>
            <p:extLst/>
          </p:nvPr>
        </p:nvGraphicFramePr>
        <p:xfrm>
          <a:off x="2987824" y="544510"/>
          <a:ext cx="6096000" cy="3399171"/>
        </p:xfrm>
        <a:graphic>
          <a:graphicData uri="http://schemas.openxmlformats.org/drawingml/2006/table">
            <a:tbl>
              <a:tblPr firstRow="1" bandRow="1">
                <a:tableStyleId>{5C22544A-7EE6-4342-B048-85BDC9FD1C3A}</a:tableStyleId>
              </a:tblPr>
              <a:tblGrid>
                <a:gridCol w="1086272">
                  <a:extLst>
                    <a:ext uri="{9D8B030D-6E8A-4147-A177-3AD203B41FA5}">
                      <a16:colId xmlns:a16="http://schemas.microsoft.com/office/drawing/2014/main" val="398085342"/>
                    </a:ext>
                  </a:extLst>
                </a:gridCol>
                <a:gridCol w="1728192">
                  <a:extLst>
                    <a:ext uri="{9D8B030D-6E8A-4147-A177-3AD203B41FA5}">
                      <a16:colId xmlns:a16="http://schemas.microsoft.com/office/drawing/2014/main" val="3362152459"/>
                    </a:ext>
                  </a:extLst>
                </a:gridCol>
                <a:gridCol w="1728192">
                  <a:extLst>
                    <a:ext uri="{9D8B030D-6E8A-4147-A177-3AD203B41FA5}">
                      <a16:colId xmlns:a16="http://schemas.microsoft.com/office/drawing/2014/main" val="645471019"/>
                    </a:ext>
                  </a:extLst>
                </a:gridCol>
                <a:gridCol w="1553344">
                  <a:extLst>
                    <a:ext uri="{9D8B030D-6E8A-4147-A177-3AD203B41FA5}">
                      <a16:colId xmlns:a16="http://schemas.microsoft.com/office/drawing/2014/main" val="4229770177"/>
                    </a:ext>
                  </a:extLst>
                </a:gridCol>
              </a:tblGrid>
              <a:tr h="227836">
                <a:tc>
                  <a:txBody>
                    <a:bodyPr/>
                    <a:lstStyle/>
                    <a:p>
                      <a:endParaRPr lang="en-GB" sz="700" dirty="0"/>
                    </a:p>
                  </a:txBody>
                  <a:tcPr/>
                </a:tc>
                <a:tc>
                  <a:txBody>
                    <a:bodyPr/>
                    <a:lstStyle/>
                    <a:p>
                      <a:r>
                        <a:rPr lang="en-GB" sz="700" dirty="0" smtClean="0"/>
                        <a:t>Growth </a:t>
                      </a:r>
                      <a:endParaRPr lang="en-GB" sz="700" dirty="0"/>
                    </a:p>
                  </a:txBody>
                  <a:tcPr/>
                </a:tc>
                <a:tc>
                  <a:txBody>
                    <a:bodyPr/>
                    <a:lstStyle/>
                    <a:p>
                      <a:r>
                        <a:rPr lang="en-GB" sz="700" dirty="0" smtClean="0"/>
                        <a:t>Efficiency</a:t>
                      </a:r>
                      <a:endParaRPr lang="en-GB" sz="700" dirty="0"/>
                    </a:p>
                  </a:txBody>
                  <a:tcPr/>
                </a:tc>
                <a:tc>
                  <a:txBody>
                    <a:bodyPr/>
                    <a:lstStyle/>
                    <a:p>
                      <a:r>
                        <a:rPr lang="en-GB" sz="700" dirty="0" smtClean="0"/>
                        <a:t>Engagement</a:t>
                      </a:r>
                      <a:endParaRPr lang="en-GB" sz="700" dirty="0"/>
                    </a:p>
                  </a:txBody>
                  <a:tcPr/>
                </a:tc>
                <a:extLst>
                  <a:ext uri="{0D108BD9-81ED-4DB2-BD59-A6C34878D82A}">
                    <a16:rowId xmlns:a16="http://schemas.microsoft.com/office/drawing/2014/main" val="3269376231"/>
                  </a:ext>
                </a:extLst>
              </a:tr>
              <a:tr h="852284">
                <a:tc>
                  <a:txBody>
                    <a:bodyPr/>
                    <a:lstStyle/>
                    <a:p>
                      <a:r>
                        <a:rPr lang="en-GB" sz="700" b="1" dirty="0" smtClean="0"/>
                        <a:t>Business/Corporate</a:t>
                      </a:r>
                      <a:endParaRPr lang="en-GB" sz="700" b="1" dirty="0"/>
                    </a:p>
                  </a:txBody>
                  <a:tcPr/>
                </a:tc>
                <a:tc>
                  <a:txBody>
                    <a:bodyPr/>
                    <a:lstStyle/>
                    <a:p>
                      <a:endParaRPr lang="en-GB" sz="700" dirty="0"/>
                    </a:p>
                  </a:txBody>
                  <a:tcPr/>
                </a:tc>
                <a:tc>
                  <a:txBody>
                    <a:bodyPr/>
                    <a:lstStyle/>
                    <a:p>
                      <a:endParaRPr lang="en-GB" sz="700" dirty="0"/>
                    </a:p>
                  </a:txBody>
                  <a:tcPr/>
                </a:tc>
                <a:tc>
                  <a:txBody>
                    <a:bodyPr/>
                    <a:lstStyle/>
                    <a:p>
                      <a:endParaRPr lang="en-GB" sz="700" dirty="0"/>
                    </a:p>
                  </a:txBody>
                  <a:tcPr/>
                </a:tc>
                <a:extLst>
                  <a:ext uri="{0D108BD9-81ED-4DB2-BD59-A6C34878D82A}">
                    <a16:rowId xmlns:a16="http://schemas.microsoft.com/office/drawing/2014/main" val="2390190698"/>
                  </a:ext>
                </a:extLst>
              </a:tr>
              <a:tr h="792088">
                <a:tc>
                  <a:txBody>
                    <a:bodyPr/>
                    <a:lstStyle/>
                    <a:p>
                      <a:r>
                        <a:rPr lang="en-GB" sz="700" b="1" dirty="0" smtClean="0"/>
                        <a:t>Operational </a:t>
                      </a:r>
                      <a:endParaRPr lang="en-GB" sz="700" b="1" dirty="0"/>
                    </a:p>
                  </a:txBody>
                  <a:tcPr/>
                </a:tc>
                <a:tc>
                  <a:txBody>
                    <a:bodyPr/>
                    <a:lstStyle/>
                    <a:p>
                      <a:endParaRPr lang="en-GB" sz="700" dirty="0"/>
                    </a:p>
                  </a:txBody>
                  <a:tcPr/>
                </a:tc>
                <a:tc>
                  <a:txBody>
                    <a:bodyPr/>
                    <a:lstStyle/>
                    <a:p>
                      <a:endParaRPr lang="en-GB" sz="700" dirty="0"/>
                    </a:p>
                  </a:txBody>
                  <a:tcPr/>
                </a:tc>
                <a:tc>
                  <a:txBody>
                    <a:bodyPr/>
                    <a:lstStyle/>
                    <a:p>
                      <a:endParaRPr lang="en-GB" sz="700" dirty="0"/>
                    </a:p>
                  </a:txBody>
                  <a:tcPr/>
                </a:tc>
                <a:extLst>
                  <a:ext uri="{0D108BD9-81ED-4DB2-BD59-A6C34878D82A}">
                    <a16:rowId xmlns:a16="http://schemas.microsoft.com/office/drawing/2014/main" val="2745489956"/>
                  </a:ext>
                </a:extLst>
              </a:tr>
              <a:tr h="546492">
                <a:tc>
                  <a:txBody>
                    <a:bodyPr/>
                    <a:lstStyle/>
                    <a:p>
                      <a:r>
                        <a:rPr lang="en-GB" sz="700" b="1" dirty="0" smtClean="0"/>
                        <a:t>McCain’s main Customer stakeholders</a:t>
                      </a:r>
                    </a:p>
                  </a:txBody>
                  <a:tcPr/>
                </a:tc>
                <a:tc>
                  <a:txBody>
                    <a:bodyPr/>
                    <a:lstStyle/>
                    <a:p>
                      <a:endParaRPr lang="en-GB" sz="700" baseline="0" dirty="0" smtClean="0"/>
                    </a:p>
                  </a:txBody>
                  <a:tcPr/>
                </a:tc>
                <a:tc>
                  <a:txBody>
                    <a:bodyPr/>
                    <a:lstStyle/>
                    <a:p>
                      <a:endParaRPr lang="en-GB" sz="700" dirty="0"/>
                    </a:p>
                  </a:txBody>
                  <a:tcPr/>
                </a:tc>
                <a:tc>
                  <a:txBody>
                    <a:bodyPr/>
                    <a:lstStyle/>
                    <a:p>
                      <a:endParaRPr lang="en-GB" sz="700" dirty="0"/>
                    </a:p>
                  </a:txBody>
                  <a:tcPr/>
                </a:tc>
                <a:extLst>
                  <a:ext uri="{0D108BD9-81ED-4DB2-BD59-A6C34878D82A}">
                    <a16:rowId xmlns:a16="http://schemas.microsoft.com/office/drawing/2014/main" val="2577309531"/>
                  </a:ext>
                </a:extLst>
              </a:tr>
              <a:tr h="433979">
                <a:tc rowSpan="2">
                  <a:txBody>
                    <a:bodyPr/>
                    <a:lstStyle/>
                    <a:p>
                      <a:r>
                        <a:rPr lang="en-GB" sz="700" b="1" dirty="0" smtClean="0"/>
                        <a:t>Metrics</a:t>
                      </a:r>
                      <a:r>
                        <a:rPr lang="en-GB" sz="700" b="1" baseline="0" dirty="0" smtClean="0"/>
                        <a:t> that Matter to the Customer (Corporately)</a:t>
                      </a:r>
                      <a:endParaRPr lang="en-GB" sz="700" b="1" dirty="0"/>
                    </a:p>
                  </a:txBody>
                  <a:tcPr/>
                </a:tc>
                <a:tc>
                  <a:txBody>
                    <a:bodyPr/>
                    <a:lstStyle/>
                    <a:p>
                      <a:endParaRPr lang="en-GB" sz="700" dirty="0"/>
                    </a:p>
                  </a:txBody>
                  <a:tcPr/>
                </a:tc>
                <a:tc>
                  <a:txBody>
                    <a:bodyPr/>
                    <a:lstStyle/>
                    <a:p>
                      <a:endParaRPr lang="en-GB" sz="700" baseline="0" dirty="0" smtClean="0"/>
                    </a:p>
                  </a:txBody>
                  <a:tcPr/>
                </a:tc>
                <a:tc>
                  <a:txBody>
                    <a:bodyPr/>
                    <a:lstStyle/>
                    <a:p>
                      <a:endParaRPr lang="en-GB" sz="700" baseline="0" dirty="0" smtClean="0"/>
                    </a:p>
                  </a:txBody>
                  <a:tcPr/>
                </a:tc>
                <a:extLst>
                  <a:ext uri="{0D108BD9-81ED-4DB2-BD59-A6C34878D82A}">
                    <a16:rowId xmlns:a16="http://schemas.microsoft.com/office/drawing/2014/main" val="523164027"/>
                  </a:ext>
                </a:extLst>
              </a:tr>
              <a:tr h="546492">
                <a:tc vMerge="1">
                  <a:txBody>
                    <a:bodyPr/>
                    <a:lstStyle/>
                    <a:p>
                      <a:endParaRPr lang="en-GB" sz="800" dirty="0"/>
                    </a:p>
                  </a:txBody>
                  <a:tcPr/>
                </a:tc>
                <a:tc gridSpan="2">
                  <a:txBody>
                    <a:bodyPr/>
                    <a:lstStyle/>
                    <a:p>
                      <a:endParaRPr lang="en-GB" sz="700" dirty="0"/>
                    </a:p>
                  </a:txBody>
                  <a:tcPr/>
                </a:tc>
                <a:tc hMerge="1">
                  <a:txBody>
                    <a:bodyPr/>
                    <a:lstStyle/>
                    <a:p>
                      <a:endParaRPr lang="en-GB" sz="800" dirty="0"/>
                    </a:p>
                  </a:txBody>
                  <a:tcPr/>
                </a:tc>
                <a:tc>
                  <a:txBody>
                    <a:bodyPr/>
                    <a:lstStyle/>
                    <a:p>
                      <a:endParaRPr lang="en-GB" sz="700" dirty="0"/>
                    </a:p>
                  </a:txBody>
                  <a:tcPr/>
                </a:tc>
                <a:extLst>
                  <a:ext uri="{0D108BD9-81ED-4DB2-BD59-A6C34878D82A}">
                    <a16:rowId xmlns:a16="http://schemas.microsoft.com/office/drawing/2014/main" val="952028512"/>
                  </a:ext>
                </a:extLst>
              </a:tr>
            </a:tbl>
          </a:graphicData>
        </a:graphic>
      </p:graphicFrame>
      <p:sp>
        <p:nvSpPr>
          <p:cNvPr id="10" name="TextBox 9"/>
          <p:cNvSpPr txBox="1"/>
          <p:nvPr/>
        </p:nvSpPr>
        <p:spPr>
          <a:xfrm>
            <a:off x="82749" y="500178"/>
            <a:ext cx="1180131" cy="246221"/>
          </a:xfrm>
          <a:prstGeom prst="rect">
            <a:avLst/>
          </a:prstGeom>
          <a:noFill/>
        </p:spPr>
        <p:txBody>
          <a:bodyPr wrap="none" rtlCol="0">
            <a:spAutoFit/>
          </a:bodyPr>
          <a:lstStyle/>
          <a:p>
            <a:r>
              <a:rPr lang="en-GB" sz="1000" b="1" dirty="0" smtClean="0">
                <a:solidFill>
                  <a:schemeClr val="bg1"/>
                </a:solidFill>
              </a:rPr>
              <a:t>Financial Snapshot</a:t>
            </a:r>
            <a:endParaRPr lang="en-GB" sz="1000" b="1" dirty="0">
              <a:solidFill>
                <a:schemeClr val="bg1"/>
              </a:solidFill>
            </a:endParaRPr>
          </a:p>
        </p:txBody>
      </p:sp>
      <p:sp>
        <p:nvSpPr>
          <p:cNvPr id="11" name="TextBox 10"/>
          <p:cNvSpPr txBox="1"/>
          <p:nvPr/>
        </p:nvSpPr>
        <p:spPr>
          <a:xfrm>
            <a:off x="91478" y="2080425"/>
            <a:ext cx="2636863" cy="338554"/>
          </a:xfrm>
          <a:prstGeom prst="rect">
            <a:avLst/>
          </a:prstGeom>
          <a:noFill/>
        </p:spPr>
        <p:txBody>
          <a:bodyPr wrap="square" rtlCol="0">
            <a:spAutoFit/>
          </a:bodyPr>
          <a:lstStyle/>
          <a:p>
            <a:r>
              <a:rPr lang="en-GB" sz="800" b="1" dirty="0" smtClean="0">
                <a:solidFill>
                  <a:schemeClr val="bg1"/>
                </a:solidFill>
              </a:rPr>
              <a:t>Summary</a:t>
            </a:r>
            <a:r>
              <a:rPr lang="en-GB" sz="800" b="1" dirty="0" smtClean="0">
                <a:solidFill>
                  <a:schemeClr val="bg1"/>
                </a:solidFill>
              </a:rPr>
              <a:t>:</a:t>
            </a:r>
          </a:p>
          <a:p>
            <a:r>
              <a:rPr lang="en-GB" sz="800" b="1" dirty="0" smtClean="0">
                <a:solidFill>
                  <a:schemeClr val="bg1"/>
                </a:solidFill>
              </a:rPr>
              <a:t>XX</a:t>
            </a:r>
            <a:endParaRPr lang="en-GB" sz="800" dirty="0">
              <a:solidFill>
                <a:schemeClr val="bg1"/>
              </a:solidFill>
            </a:endParaRPr>
          </a:p>
        </p:txBody>
      </p:sp>
      <p:sp>
        <p:nvSpPr>
          <p:cNvPr id="12" name="TextBox 11"/>
          <p:cNvSpPr txBox="1"/>
          <p:nvPr/>
        </p:nvSpPr>
        <p:spPr>
          <a:xfrm>
            <a:off x="91478" y="2736839"/>
            <a:ext cx="2691763" cy="230832"/>
          </a:xfrm>
          <a:prstGeom prst="rect">
            <a:avLst/>
          </a:prstGeom>
          <a:noFill/>
        </p:spPr>
        <p:txBody>
          <a:bodyPr wrap="none" rtlCol="0">
            <a:spAutoFit/>
          </a:bodyPr>
          <a:lstStyle/>
          <a:p>
            <a:r>
              <a:rPr lang="en-GB" sz="900" b="1" dirty="0" smtClean="0">
                <a:solidFill>
                  <a:schemeClr val="bg1"/>
                </a:solidFill>
              </a:rPr>
              <a:t>Strategy Priorities driving the commercial challenge </a:t>
            </a:r>
            <a:endParaRPr lang="en-GB" sz="900" b="1" dirty="0">
              <a:solidFill>
                <a:schemeClr val="bg1"/>
              </a:solidFill>
            </a:endParaRPr>
          </a:p>
        </p:txBody>
      </p:sp>
      <p:sp>
        <p:nvSpPr>
          <p:cNvPr id="14" name="TextBox 13"/>
          <p:cNvSpPr txBox="1"/>
          <p:nvPr/>
        </p:nvSpPr>
        <p:spPr>
          <a:xfrm>
            <a:off x="2885830" y="257020"/>
            <a:ext cx="1418978" cy="246221"/>
          </a:xfrm>
          <a:prstGeom prst="rect">
            <a:avLst/>
          </a:prstGeom>
          <a:noFill/>
        </p:spPr>
        <p:txBody>
          <a:bodyPr wrap="none" rtlCol="0">
            <a:spAutoFit/>
          </a:bodyPr>
          <a:lstStyle/>
          <a:p>
            <a:r>
              <a:rPr lang="en-GB" sz="1000" b="1" dirty="0" smtClean="0">
                <a:solidFill>
                  <a:schemeClr val="bg1"/>
                </a:solidFill>
              </a:rPr>
              <a:t>Commercial Challenges</a:t>
            </a:r>
            <a:endParaRPr lang="en-GB" sz="1000" b="1" dirty="0">
              <a:solidFill>
                <a:schemeClr val="bg1"/>
              </a:solidFill>
            </a:endParaRPr>
          </a:p>
        </p:txBody>
      </p:sp>
      <p:sp>
        <p:nvSpPr>
          <p:cNvPr id="15" name="TextBox 14"/>
          <p:cNvSpPr txBox="1"/>
          <p:nvPr/>
        </p:nvSpPr>
        <p:spPr>
          <a:xfrm>
            <a:off x="99453" y="120836"/>
            <a:ext cx="763351" cy="246221"/>
          </a:xfrm>
          <a:prstGeom prst="rect">
            <a:avLst/>
          </a:prstGeom>
          <a:noFill/>
        </p:spPr>
        <p:txBody>
          <a:bodyPr wrap="none" rtlCol="0">
            <a:spAutoFit/>
          </a:bodyPr>
          <a:lstStyle/>
          <a:p>
            <a:r>
              <a:rPr lang="en-GB" sz="1000" b="1" dirty="0" smtClean="0">
                <a:solidFill>
                  <a:schemeClr val="bg1"/>
                </a:solidFill>
              </a:rPr>
              <a:t>Customer: </a:t>
            </a:r>
            <a:endParaRPr lang="en-GB" sz="1000" b="1" dirty="0">
              <a:solidFill>
                <a:schemeClr val="bg1"/>
              </a:solidFill>
            </a:endParaRPr>
          </a:p>
        </p:txBody>
      </p:sp>
      <p:sp>
        <p:nvSpPr>
          <p:cNvPr id="9" name="Rectangle 8"/>
          <p:cNvSpPr/>
          <p:nvPr/>
        </p:nvSpPr>
        <p:spPr>
          <a:xfrm>
            <a:off x="150346" y="698797"/>
            <a:ext cx="2632895" cy="132696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800" dirty="0">
              <a:solidFill>
                <a:schemeClr val="tx1"/>
              </a:solidFill>
            </a:endParaRPr>
          </a:p>
        </p:txBody>
      </p:sp>
      <p:sp>
        <p:nvSpPr>
          <p:cNvPr id="13" name="Rectangle 12"/>
          <p:cNvSpPr/>
          <p:nvPr/>
        </p:nvSpPr>
        <p:spPr>
          <a:xfrm>
            <a:off x="150344" y="2997321"/>
            <a:ext cx="2632895" cy="132696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800" dirty="0">
              <a:solidFill>
                <a:schemeClr val="tx1"/>
              </a:solidFill>
            </a:endParaRPr>
          </a:p>
        </p:txBody>
      </p:sp>
    </p:spTree>
    <p:extLst>
      <p:ext uri="{BB962C8B-B14F-4D97-AF65-F5344CB8AC3E}">
        <p14:creationId xmlns:p14="http://schemas.microsoft.com/office/powerpoint/2010/main" val="1372334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quarter" idx="1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3275856" cy="4731990"/>
          </a:xfrm>
        </p:spPr>
      </p:pic>
      <p:sp>
        <p:nvSpPr>
          <p:cNvPr id="9" name="Title 8"/>
          <p:cNvSpPr>
            <a:spLocks noGrp="1"/>
          </p:cNvSpPr>
          <p:nvPr>
            <p:ph type="title"/>
          </p:nvPr>
        </p:nvSpPr>
        <p:spPr>
          <a:xfrm>
            <a:off x="3635896" y="1923678"/>
            <a:ext cx="4680000" cy="770714"/>
          </a:xfrm>
        </p:spPr>
        <p:txBody>
          <a:bodyPr>
            <a:normAutofit fontScale="90000"/>
          </a:bodyPr>
          <a:lstStyle/>
          <a:p>
            <a:r>
              <a:rPr lang="en-GB" dirty="0" smtClean="0"/>
              <a:t>Let’s see if we can generate 15 ideas about how to get a better understanding using readily available sources.</a:t>
            </a:r>
            <a:endParaRPr lang="en-GB" dirty="0"/>
          </a:p>
        </p:txBody>
      </p:sp>
      <p:sp>
        <p:nvSpPr>
          <p:cNvPr id="4" name="Slide Number Placeholder 3"/>
          <p:cNvSpPr>
            <a:spLocks noGrp="1"/>
          </p:cNvSpPr>
          <p:nvPr>
            <p:ph type="sldNum" sz="quarter" idx="14"/>
          </p:nvPr>
        </p:nvSpPr>
        <p:spPr/>
        <p:txBody>
          <a:bodyPr/>
          <a:lstStyle/>
          <a:p>
            <a:fld id="{6BB11FA4-AA32-440F-A609-CB1FC3181D91}" type="slidenum">
              <a:rPr lang="en-GB" smtClean="0"/>
              <a:pPr/>
              <a:t>26</a:t>
            </a:fld>
            <a:endParaRPr lang="en-GB"/>
          </a:p>
        </p:txBody>
      </p:sp>
    </p:spTree>
    <p:extLst>
      <p:ext uri="{BB962C8B-B14F-4D97-AF65-F5344CB8AC3E}">
        <p14:creationId xmlns:p14="http://schemas.microsoft.com/office/powerpoint/2010/main" val="2136044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6BB11FA4-AA32-440F-A609-CB1FC3181D91}" type="slidenum">
              <a:rPr lang="en-GB" smtClean="0"/>
              <a:pPr/>
              <a:t>27</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09" y="1203598"/>
            <a:ext cx="3066288" cy="2560320"/>
          </a:xfrm>
          <a:prstGeom prst="rect">
            <a:avLst/>
          </a:prstGeom>
        </p:spPr>
      </p:pic>
      <p:sp>
        <p:nvSpPr>
          <p:cNvPr id="6" name="Title 8"/>
          <p:cNvSpPr txBox="1">
            <a:spLocks/>
          </p:cNvSpPr>
          <p:nvPr/>
        </p:nvSpPr>
        <p:spPr>
          <a:xfrm>
            <a:off x="3635693" y="1707654"/>
            <a:ext cx="4680000" cy="122413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1800" b="1" kern="1200">
                <a:solidFill>
                  <a:schemeClr val="tx1"/>
                </a:solidFill>
                <a:latin typeface="Century Gothic" panose="020B0502020202020204" pitchFamily="34" charset="0"/>
                <a:ea typeface="+mj-ea"/>
                <a:cs typeface="+mj-cs"/>
              </a:defRPr>
            </a:lvl1pPr>
          </a:lstStyle>
          <a:p>
            <a:r>
              <a:rPr lang="en-GB" dirty="0" smtClean="0"/>
              <a:t>Who might you want to talk to in the customer?</a:t>
            </a:r>
          </a:p>
          <a:p>
            <a:endParaRPr lang="en-GB" dirty="0" smtClean="0"/>
          </a:p>
          <a:p>
            <a:r>
              <a:rPr lang="en-GB" dirty="0" smtClean="0"/>
              <a:t>If you only had 3 open questions to get that person talking, what would they be?</a:t>
            </a:r>
            <a:endParaRPr lang="en-GB" dirty="0"/>
          </a:p>
        </p:txBody>
      </p:sp>
    </p:spTree>
    <p:extLst>
      <p:ext uri="{BB962C8B-B14F-4D97-AF65-F5344CB8AC3E}">
        <p14:creationId xmlns:p14="http://schemas.microsoft.com/office/powerpoint/2010/main" val="368241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3">
            <a:duotone>
              <a:schemeClr val="accent1">
                <a:shade val="45000"/>
                <a:satMod val="135000"/>
              </a:schemeClr>
              <a:prstClr val="white"/>
            </a:duotone>
          </a:blip>
          <a:srcRect t="8644" b="8644"/>
          <a:stretch>
            <a:fillRect/>
          </a:stretch>
        </p:blipFill>
        <p:spPr>
          <a:prstGeom prst="rect">
            <a:avLst/>
          </a:prstGeom>
        </p:spPr>
      </p:pic>
      <p:sp>
        <p:nvSpPr>
          <p:cNvPr id="4" name="Title 3"/>
          <p:cNvSpPr>
            <a:spLocks noGrp="1"/>
          </p:cNvSpPr>
          <p:nvPr>
            <p:ph type="title"/>
          </p:nvPr>
        </p:nvSpPr>
        <p:spPr>
          <a:xfrm>
            <a:off x="3563888" y="1995686"/>
            <a:ext cx="4680000" cy="424904"/>
          </a:xfrm>
        </p:spPr>
        <p:txBody>
          <a:bodyPr/>
          <a:lstStyle/>
          <a:p>
            <a:r>
              <a:rPr lang="en-GB" dirty="0" smtClean="0"/>
              <a:t>You’re out the blocks, let’s go …</a:t>
            </a:r>
            <a:endParaRPr lang="en-GB" dirty="0"/>
          </a:p>
        </p:txBody>
      </p:sp>
      <p:sp>
        <p:nvSpPr>
          <p:cNvPr id="5" name="Slide Number Placeholder 4"/>
          <p:cNvSpPr>
            <a:spLocks noGrp="1"/>
          </p:cNvSpPr>
          <p:nvPr>
            <p:ph type="sldNum" sz="quarter" idx="14"/>
          </p:nvPr>
        </p:nvSpPr>
        <p:spPr/>
        <p:txBody>
          <a:bodyPr/>
          <a:lstStyle/>
          <a:p>
            <a:fld id="{6BB11FA4-AA32-440F-A609-CB1FC3181D91}" type="slidenum">
              <a:rPr lang="en-GB" smtClean="0"/>
              <a:pPr/>
              <a:t>28</a:t>
            </a:fld>
            <a:endParaRPr lang="en-GB"/>
          </a:p>
        </p:txBody>
      </p:sp>
    </p:spTree>
    <p:extLst>
      <p:ext uri="{BB962C8B-B14F-4D97-AF65-F5344CB8AC3E}">
        <p14:creationId xmlns:p14="http://schemas.microsoft.com/office/powerpoint/2010/main" val="300291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75857" y="-1"/>
            <a:ext cx="5877215" cy="4627851"/>
          </a:xfrm>
          <a:prstGeom prst="rect">
            <a:avLst/>
          </a:prstGeom>
          <a:solidFill>
            <a:srgbClr val="FFE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 name="Title 5"/>
          <p:cNvSpPr>
            <a:spLocks noGrp="1"/>
          </p:cNvSpPr>
          <p:nvPr/>
        </p:nvSpPr>
        <p:spPr>
          <a:xfrm>
            <a:off x="3420047" y="177105"/>
            <a:ext cx="5832648" cy="513043"/>
          </a:xfrm>
          <a:prstGeom prst="rect">
            <a:avLst/>
          </a:prstGeom>
        </p:spPr>
        <p:txBody>
          <a:bodyPr vert="horz" lIns="51435" tIns="25718" rIns="51435" bIns="25718" rtlCol="0" anchor="ctr">
            <a:noAutofit/>
          </a:bodyPr>
          <a:lstStyle>
            <a:lvl1pPr algn="l" defTabSz="457200" rtl="0" eaLnBrk="1" latinLnBrk="0" hangingPunct="1">
              <a:spcBef>
                <a:spcPct val="0"/>
              </a:spcBef>
              <a:buNone/>
              <a:defRPr sz="2800" b="1" i="1" kern="1200">
                <a:solidFill>
                  <a:schemeClr val="tx1">
                    <a:lumMod val="65000"/>
                    <a:lumOff val="35000"/>
                  </a:schemeClr>
                </a:solidFill>
                <a:latin typeface="+mj-lt"/>
                <a:ea typeface="+mj-ea"/>
                <a:cs typeface="+mj-cs"/>
              </a:defRPr>
            </a:lvl1pPr>
          </a:lstStyle>
          <a:p>
            <a:pPr>
              <a:tabLst>
                <a:tab pos="1058168" algn="l"/>
              </a:tabLst>
            </a:pPr>
            <a:r>
              <a:rPr lang="en-US" sz="1800" i="0" dirty="0" smtClean="0">
                <a:solidFill>
                  <a:schemeClr val="tx1"/>
                </a:solidFill>
                <a:latin typeface="Century Gothic" panose="020B0502020202020204" pitchFamily="34" charset="0"/>
              </a:rPr>
              <a:t>How to use this material with your team</a:t>
            </a:r>
          </a:p>
        </p:txBody>
      </p:sp>
      <p:sp>
        <p:nvSpPr>
          <p:cNvPr id="2" name="Rectangle 1"/>
          <p:cNvSpPr/>
          <p:nvPr/>
        </p:nvSpPr>
        <p:spPr>
          <a:xfrm>
            <a:off x="-3268" y="4587974"/>
            <a:ext cx="9144000" cy="555526"/>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3" name="TextBox 2"/>
          <p:cNvSpPr txBox="1"/>
          <p:nvPr/>
        </p:nvSpPr>
        <p:spPr>
          <a:xfrm>
            <a:off x="179512" y="4711848"/>
            <a:ext cx="877163" cy="307777"/>
          </a:xfrm>
          <a:prstGeom prst="rect">
            <a:avLst/>
          </a:prstGeom>
          <a:noFill/>
        </p:spPr>
        <p:txBody>
          <a:bodyPr wrap="none" rtlCol="0">
            <a:spAutoFit/>
          </a:bodyPr>
          <a:lstStyle/>
          <a:p>
            <a:r>
              <a:rPr lang="en-GB" sz="1400" dirty="0" smtClean="0">
                <a:solidFill>
                  <a:schemeClr val="bg1"/>
                </a:solidFill>
                <a:latin typeface="Berlin Sans FB" panose="020E0602020502020306" pitchFamily="34" charset="0"/>
              </a:rPr>
              <a:t>#BeMore</a:t>
            </a:r>
            <a:endParaRPr lang="en-GB" sz="1400" dirty="0">
              <a:solidFill>
                <a:schemeClr val="bg1"/>
              </a:solidFill>
              <a:latin typeface="Berlin Sans FB" panose="020E0602020502020306" pitchFamily="34" charset="0"/>
            </a:endParaRPr>
          </a:p>
        </p:txBody>
      </p:sp>
      <p:sp>
        <p:nvSpPr>
          <p:cNvPr id="8" name="TextBox 7"/>
          <p:cNvSpPr txBox="1"/>
          <p:nvPr/>
        </p:nvSpPr>
        <p:spPr>
          <a:xfrm>
            <a:off x="3335086" y="629890"/>
            <a:ext cx="5544616" cy="3970318"/>
          </a:xfrm>
          <a:prstGeom prst="rect">
            <a:avLst/>
          </a:prstGeom>
          <a:noFill/>
        </p:spPr>
        <p:txBody>
          <a:bodyPr wrap="square" rtlCol="0">
            <a:spAutoFit/>
          </a:bodyPr>
          <a:lstStyle/>
          <a:p>
            <a:pPr marL="171450" indent="-171450">
              <a:buFont typeface="Arial" panose="020B0604020202020204" pitchFamily="34" charset="0"/>
              <a:buChar char="•"/>
            </a:pPr>
            <a:r>
              <a:rPr lang="en-GB" sz="1050" dirty="0" smtClean="0"/>
              <a:t>This </a:t>
            </a:r>
            <a:r>
              <a:rPr lang="en-GB" sz="1050" dirty="0" smtClean="0"/>
              <a:t>is a short deck for you to use with your team as you launch the first 30 day Commercial Acumen challenge and set them up for success. It compliments the film asset and allows you to add some depth and tailoring of the key messages so that your team understand the relevance to you as a TEAM, THEIR customers and to THEM personally as Customer Leaders. </a:t>
            </a:r>
            <a:endParaRPr lang="en-GB" sz="1050" dirty="0" smtClean="0"/>
          </a:p>
          <a:p>
            <a:pPr marL="171450" indent="-171450">
              <a:buFont typeface="Arial" panose="020B0604020202020204" pitchFamily="34" charset="0"/>
              <a:buChar char="•"/>
            </a:pPr>
            <a:endParaRPr lang="en-GB" sz="1050" dirty="0" smtClean="0"/>
          </a:p>
          <a:p>
            <a:pPr marL="171450" indent="-171450">
              <a:buFont typeface="Arial" panose="020B0604020202020204" pitchFamily="34" charset="0"/>
              <a:buChar char="•"/>
            </a:pPr>
            <a:r>
              <a:rPr lang="en-GB" sz="1050" dirty="0"/>
              <a:t>Navigate your team through the learning journey. </a:t>
            </a:r>
          </a:p>
          <a:p>
            <a:pPr marL="171450" indent="-171450">
              <a:buFont typeface="Arial" panose="020B0604020202020204" pitchFamily="34" charset="0"/>
              <a:buChar char="•"/>
            </a:pPr>
            <a:endParaRPr lang="en-GB" sz="1050" dirty="0" smtClean="0"/>
          </a:p>
          <a:p>
            <a:pPr marL="171450" indent="-171450">
              <a:buFont typeface="Arial" panose="020B0604020202020204" pitchFamily="34" charset="0"/>
              <a:buChar char="•"/>
            </a:pPr>
            <a:r>
              <a:rPr lang="en-GB" sz="1050" dirty="0" smtClean="0"/>
              <a:t>Brief </a:t>
            </a:r>
            <a:r>
              <a:rPr lang="en-GB" sz="1050" dirty="0" smtClean="0"/>
              <a:t>your </a:t>
            </a:r>
            <a:r>
              <a:rPr lang="en-GB" sz="1050" dirty="0" smtClean="0"/>
              <a:t>team use the #BeMore platform to:</a:t>
            </a:r>
          </a:p>
          <a:p>
            <a:pPr marL="628650" lvl="1" indent="-171450">
              <a:buFont typeface="Arial" panose="020B0604020202020204" pitchFamily="34" charset="0"/>
              <a:buChar char="•"/>
            </a:pPr>
            <a:r>
              <a:rPr lang="en-GB" sz="1050" dirty="0" smtClean="0"/>
              <a:t>Watch the Commercial Acumen film.</a:t>
            </a:r>
          </a:p>
          <a:p>
            <a:pPr marL="628650" lvl="1" indent="-171450">
              <a:buFont typeface="Arial" panose="020B0604020202020204" pitchFamily="34" charset="0"/>
              <a:buChar char="•"/>
            </a:pPr>
            <a:r>
              <a:rPr lang="en-GB" sz="1050" dirty="0" smtClean="0"/>
              <a:t>Read the </a:t>
            </a:r>
            <a:r>
              <a:rPr lang="en-GB" sz="1050" dirty="0" smtClean="0"/>
              <a:t>Snapshot.</a:t>
            </a:r>
          </a:p>
          <a:p>
            <a:pPr marL="628650" lvl="1" indent="-171450">
              <a:buFont typeface="Arial" panose="020B0604020202020204" pitchFamily="34" charset="0"/>
              <a:buChar char="•"/>
            </a:pPr>
            <a:r>
              <a:rPr lang="en-GB" sz="1050" dirty="0" smtClean="0"/>
              <a:t>Read Challenge 1 brief.</a:t>
            </a:r>
            <a:endParaRPr lang="en-GB" sz="1050" dirty="0" smtClean="0"/>
          </a:p>
          <a:p>
            <a:pPr lvl="1" indent="-279400"/>
            <a:r>
              <a:rPr lang="en-GB" sz="1050" dirty="0" smtClean="0"/>
              <a:t>and then offline</a:t>
            </a:r>
          </a:p>
          <a:p>
            <a:pPr marL="628650" lvl="1" indent="-171450">
              <a:buFont typeface="Arial" panose="020B0604020202020204" pitchFamily="34" charset="0"/>
              <a:buChar char="•"/>
            </a:pPr>
            <a:r>
              <a:rPr lang="en-GB" sz="1050" dirty="0" smtClean="0"/>
              <a:t>To </a:t>
            </a:r>
            <a:r>
              <a:rPr lang="en-GB" sz="1050" b="1" dirty="0" smtClean="0"/>
              <a:t>informally</a:t>
            </a:r>
            <a:r>
              <a:rPr lang="en-GB" sz="1050" dirty="0" smtClean="0"/>
              <a:t> </a:t>
            </a:r>
            <a:r>
              <a:rPr lang="en-GB" sz="1050" dirty="0" smtClean="0"/>
              <a:t>capture their </a:t>
            </a:r>
            <a:r>
              <a:rPr lang="en-GB" sz="1050" dirty="0" smtClean="0"/>
              <a:t>understanding of the commercial challenges facing 1 of their customers (</a:t>
            </a:r>
            <a:r>
              <a:rPr lang="en-GB" sz="1050" b="1" dirty="0" smtClean="0"/>
              <a:t>NOT</a:t>
            </a:r>
            <a:r>
              <a:rPr lang="en-GB" sz="1050" dirty="0" smtClean="0"/>
              <a:t> McCain with the customer) and bring them to the session.</a:t>
            </a:r>
          </a:p>
          <a:p>
            <a:pPr marL="628650" lvl="1" indent="-171450">
              <a:buFont typeface="Arial" panose="020B0604020202020204" pitchFamily="34" charset="0"/>
              <a:buChar char="•"/>
            </a:pPr>
            <a:endParaRPr lang="en-GB" sz="1050" dirty="0"/>
          </a:p>
          <a:p>
            <a:pPr marL="171450" indent="-171450">
              <a:buFont typeface="Arial" panose="020B0604020202020204" pitchFamily="34" charset="0"/>
              <a:buChar char="•"/>
            </a:pPr>
            <a:r>
              <a:rPr lang="en-GB" sz="1050" dirty="0" smtClean="0"/>
              <a:t>Prepare and run your 30 min SKILLS HIT by adapting this material.</a:t>
            </a:r>
          </a:p>
          <a:p>
            <a:pPr marL="628650" lvl="1" indent="-171450">
              <a:buFont typeface="Arial" panose="020B0604020202020204" pitchFamily="34" charset="0"/>
              <a:buChar char="•"/>
            </a:pPr>
            <a:r>
              <a:rPr lang="en-GB" sz="1050" dirty="0" smtClean="0"/>
              <a:t>The </a:t>
            </a:r>
            <a:r>
              <a:rPr lang="en-GB" sz="1050" dirty="0" smtClean="0"/>
              <a:t>examples on Slides </a:t>
            </a:r>
            <a:r>
              <a:rPr lang="en-GB" sz="1050" dirty="0" smtClean="0"/>
              <a:t>12-19</a:t>
            </a:r>
            <a:r>
              <a:rPr lang="en-GB" sz="1050" dirty="0" smtClean="0"/>
              <a:t> </a:t>
            </a:r>
            <a:r>
              <a:rPr lang="en-GB" sz="1050" dirty="0" smtClean="0"/>
              <a:t>are for you to use as you feel appropriate BUT please remember that ideas </a:t>
            </a:r>
            <a:r>
              <a:rPr lang="en-GB" sz="1050" b="1" dirty="0" smtClean="0"/>
              <a:t>DO</a:t>
            </a:r>
            <a:r>
              <a:rPr lang="en-GB" sz="1050" dirty="0" smtClean="0"/>
              <a:t> travel in an </a:t>
            </a:r>
            <a:r>
              <a:rPr lang="en-GB" sz="1050" dirty="0" err="1" smtClean="0"/>
              <a:t>omni</a:t>
            </a:r>
            <a:r>
              <a:rPr lang="en-GB" sz="1050" dirty="0" smtClean="0"/>
              <a:t>-channel world</a:t>
            </a:r>
            <a:r>
              <a:rPr lang="en-GB" sz="1050" dirty="0" smtClean="0"/>
              <a:t>.</a:t>
            </a:r>
          </a:p>
          <a:p>
            <a:pPr marL="628650" lvl="1" indent="-171450">
              <a:buFont typeface="Arial" panose="020B0604020202020204" pitchFamily="34" charset="0"/>
              <a:buChar char="•"/>
            </a:pPr>
            <a:r>
              <a:rPr lang="en-GB" sz="1050" dirty="0" smtClean="0"/>
              <a:t>Have a view on which customers might be interesting for the Challenge.</a:t>
            </a:r>
          </a:p>
          <a:p>
            <a:pPr marL="628650" lvl="1" indent="-171450">
              <a:buFont typeface="Arial" panose="020B0604020202020204" pitchFamily="34" charset="0"/>
              <a:buChar char="•"/>
            </a:pPr>
            <a:r>
              <a:rPr lang="en-GB" sz="1050" b="1" dirty="0" smtClean="0"/>
              <a:t>Optional printing: </a:t>
            </a:r>
            <a:r>
              <a:rPr lang="en-GB" sz="1050" dirty="0" smtClean="0"/>
              <a:t>Slides X, Y as handouts for reference….</a:t>
            </a:r>
          </a:p>
          <a:p>
            <a:pPr marL="628650" lvl="1" indent="-171450">
              <a:buFont typeface="Arial" panose="020B0604020202020204" pitchFamily="34" charset="0"/>
              <a:buChar char="•"/>
            </a:pPr>
            <a:r>
              <a:rPr lang="en-GB" sz="1050" dirty="0" smtClean="0"/>
              <a:t>On the wall for the session .. Have 3 post its – Growth , Efficiency and Engagement.</a:t>
            </a:r>
          </a:p>
          <a:p>
            <a:pPr marL="628650" lvl="1" indent="-171450">
              <a:buFont typeface="Arial" panose="020B0604020202020204" pitchFamily="34" charset="0"/>
              <a:buChar char="•"/>
            </a:pPr>
            <a:endParaRPr lang="en-GB" sz="1050" dirty="0" smtClean="0"/>
          </a:p>
          <a:p>
            <a:pPr marL="171450" indent="-171450">
              <a:buFont typeface="Arial" panose="020B0604020202020204" pitchFamily="34" charset="0"/>
              <a:buChar char="•"/>
            </a:pPr>
            <a:endParaRPr lang="en-GB" sz="1050" dirty="0"/>
          </a:p>
          <a:p>
            <a:pPr marL="171450" indent="-171450">
              <a:buFont typeface="Arial" panose="020B0604020202020204" pitchFamily="34" charset="0"/>
              <a:buChar char="•"/>
            </a:pPr>
            <a:endParaRPr lang="en-GB" sz="1050" dirty="0" smtClean="0"/>
          </a:p>
        </p:txBody>
      </p:sp>
      <p:pic>
        <p:nvPicPr>
          <p:cNvPr id="6" name="Picture 5"/>
          <p:cNvPicPr>
            <a:picLocks noChangeAspect="1"/>
          </p:cNvPicPr>
          <p:nvPr/>
        </p:nvPicPr>
        <p:blipFill>
          <a:blip r:embed="rId3">
            <a:duotone>
              <a:schemeClr val="accent1">
                <a:shade val="45000"/>
                <a:satMod val="135000"/>
              </a:schemeClr>
              <a:prstClr val="white"/>
            </a:duotone>
          </a:blip>
          <a:stretch>
            <a:fillRect/>
          </a:stretch>
        </p:blipFill>
        <p:spPr>
          <a:xfrm>
            <a:off x="1501" y="-4206"/>
            <a:ext cx="3290252" cy="4592180"/>
          </a:xfrm>
          <a:prstGeom prst="rect">
            <a:avLst/>
          </a:prstGeom>
        </p:spPr>
      </p:pic>
    </p:spTree>
    <p:extLst>
      <p:ext uri="{BB962C8B-B14F-4D97-AF65-F5344CB8AC3E}">
        <p14:creationId xmlns:p14="http://schemas.microsoft.com/office/powerpoint/2010/main" val="3444470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994400"/>
            <a:ext cx="8064896" cy="648000"/>
          </a:xfrm>
        </p:spPr>
        <p:txBody>
          <a:bodyPr>
            <a:normAutofit/>
          </a:bodyPr>
          <a:lstStyle/>
          <a:p>
            <a:r>
              <a:rPr lang="en-GB" dirty="0" smtClean="0"/>
              <a:t>Commercial Acumen – 1</a:t>
            </a:r>
            <a:r>
              <a:rPr lang="en-GB" baseline="30000" dirty="0" smtClean="0"/>
              <a:t>st</a:t>
            </a:r>
            <a:r>
              <a:rPr lang="en-GB" dirty="0" smtClean="0"/>
              <a:t> 30 day challenge</a:t>
            </a:r>
            <a:endParaRPr lang="en-GB" dirty="0"/>
          </a:p>
        </p:txBody>
      </p:sp>
      <p:sp>
        <p:nvSpPr>
          <p:cNvPr id="3" name="Subtitle 2"/>
          <p:cNvSpPr>
            <a:spLocks noGrp="1"/>
          </p:cNvSpPr>
          <p:nvPr>
            <p:ph type="subTitle" idx="1"/>
          </p:nvPr>
        </p:nvSpPr>
        <p:spPr/>
        <p:txBody>
          <a:bodyPr/>
          <a:lstStyle/>
          <a:p>
            <a:r>
              <a:rPr lang="en-GB" dirty="0" smtClean="0"/>
              <a:t>Getting started.</a:t>
            </a:r>
            <a:endParaRPr lang="en-GB" dirty="0"/>
          </a:p>
        </p:txBody>
      </p:sp>
    </p:spTree>
    <p:extLst>
      <p:ext uri="{BB962C8B-B14F-4D97-AF65-F5344CB8AC3E}">
        <p14:creationId xmlns:p14="http://schemas.microsoft.com/office/powerpoint/2010/main" val="408893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B66FF18-D669-4B24-A8FD-FBBD72D2CBCD}" type="slidenum">
              <a:rPr lang="en-GB" smtClean="0"/>
              <a:pPr/>
              <a:t>5</a:t>
            </a:fld>
            <a:endParaRPr lang="en-GB" dirty="0"/>
          </a:p>
        </p:txBody>
      </p:sp>
      <p:sp>
        <p:nvSpPr>
          <p:cNvPr id="3" name="Title 2"/>
          <p:cNvSpPr>
            <a:spLocks noGrp="1"/>
          </p:cNvSpPr>
          <p:nvPr>
            <p:ph type="title"/>
          </p:nvPr>
        </p:nvSpPr>
        <p:spPr>
          <a:xfrm>
            <a:off x="251520" y="243648"/>
            <a:ext cx="4928016" cy="504000"/>
          </a:xfrm>
        </p:spPr>
        <p:txBody>
          <a:bodyPr>
            <a:normAutofit fontScale="90000"/>
          </a:bodyPr>
          <a:lstStyle/>
          <a:p>
            <a:r>
              <a:rPr lang="en-GB" dirty="0" smtClean="0"/>
              <a:t>Our Commercial Acumen</a:t>
            </a:r>
            <a:r>
              <a:rPr lang="en-GB" dirty="0" smtClean="0"/>
              <a:t> journey 3 x 30 days, </a:t>
            </a:r>
            <a:r>
              <a:rPr lang="en-GB" dirty="0" smtClean="0"/>
              <a:t>Challenge 1</a:t>
            </a:r>
            <a:endParaRPr lang="en-GB" dirty="0"/>
          </a:p>
        </p:txBody>
      </p:sp>
      <p:sp>
        <p:nvSpPr>
          <p:cNvPr id="5" name="Block Arc 4"/>
          <p:cNvSpPr/>
          <p:nvPr/>
        </p:nvSpPr>
        <p:spPr>
          <a:xfrm rot="5400000" flipH="1">
            <a:off x="3685979" y="2373018"/>
            <a:ext cx="1548291" cy="1548291"/>
          </a:xfrm>
          <a:prstGeom prst="blockArc">
            <a:avLst>
              <a:gd name="adj1" fmla="val 10801723"/>
              <a:gd name="adj2" fmla="val 16188127"/>
              <a:gd name="adj3" fmla="val 30555"/>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6" name="Block Arc 5"/>
          <p:cNvSpPr/>
          <p:nvPr/>
        </p:nvSpPr>
        <p:spPr>
          <a:xfrm rot="16200000">
            <a:off x="3626468" y="2373019"/>
            <a:ext cx="1548291" cy="1548291"/>
          </a:xfrm>
          <a:prstGeom prst="blockArc">
            <a:avLst>
              <a:gd name="adj1" fmla="val 10801723"/>
              <a:gd name="adj2" fmla="val 16188127"/>
              <a:gd name="adj3" fmla="val 30555"/>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7" name="Block Arc 6"/>
          <p:cNvSpPr/>
          <p:nvPr/>
        </p:nvSpPr>
        <p:spPr>
          <a:xfrm rot="5400000">
            <a:off x="2544077" y="1249023"/>
            <a:ext cx="1548291" cy="1548291"/>
          </a:xfrm>
          <a:prstGeom prst="blockArc">
            <a:avLst>
              <a:gd name="adj1" fmla="val 10801723"/>
              <a:gd name="adj2" fmla="val 16188355"/>
              <a:gd name="adj3" fmla="val 30166"/>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8" name="Block Arc 7"/>
          <p:cNvSpPr/>
          <p:nvPr/>
        </p:nvSpPr>
        <p:spPr>
          <a:xfrm rot="16200000" flipH="1" flipV="1">
            <a:off x="4829864" y="1249023"/>
            <a:ext cx="1548291" cy="1548291"/>
          </a:xfrm>
          <a:prstGeom prst="blockArc">
            <a:avLst>
              <a:gd name="adj1" fmla="val 10801723"/>
              <a:gd name="adj2" fmla="val 16188127"/>
              <a:gd name="adj3" fmla="val 30555"/>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9" name="Block Arc 8"/>
          <p:cNvSpPr/>
          <p:nvPr/>
        </p:nvSpPr>
        <p:spPr>
          <a:xfrm rot="5400000" flipV="1">
            <a:off x="4770354" y="1249023"/>
            <a:ext cx="1548291" cy="1548291"/>
          </a:xfrm>
          <a:prstGeom prst="blockArc">
            <a:avLst>
              <a:gd name="adj1" fmla="val 10801723"/>
              <a:gd name="adj2" fmla="val 16188127"/>
              <a:gd name="adj3" fmla="val 30555"/>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10" name="Block Arc 9"/>
          <p:cNvSpPr/>
          <p:nvPr/>
        </p:nvSpPr>
        <p:spPr>
          <a:xfrm rot="16200000">
            <a:off x="5915936" y="2373019"/>
            <a:ext cx="1548291" cy="1548291"/>
          </a:xfrm>
          <a:prstGeom prst="blockArc">
            <a:avLst>
              <a:gd name="adj1" fmla="val 10801723"/>
              <a:gd name="adj2" fmla="val 16188127"/>
              <a:gd name="adj3" fmla="val 30555"/>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11" name="Rectangle 10"/>
          <p:cNvSpPr/>
          <p:nvPr/>
        </p:nvSpPr>
        <p:spPr>
          <a:xfrm>
            <a:off x="2788540" y="1249023"/>
            <a:ext cx="469679" cy="469679"/>
          </a:xfrm>
          <a:prstGeom prst="rect">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Rectangle 11"/>
          <p:cNvSpPr/>
          <p:nvPr/>
        </p:nvSpPr>
        <p:spPr>
          <a:xfrm>
            <a:off x="2255907" y="1249023"/>
            <a:ext cx="469679" cy="46967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Rectangle 12"/>
          <p:cNvSpPr/>
          <p:nvPr/>
        </p:nvSpPr>
        <p:spPr>
          <a:xfrm>
            <a:off x="1723275" y="1249023"/>
            <a:ext cx="469679" cy="469679"/>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Rectangle 13"/>
          <p:cNvSpPr/>
          <p:nvPr/>
        </p:nvSpPr>
        <p:spPr>
          <a:xfrm>
            <a:off x="3622996" y="2086027"/>
            <a:ext cx="469679" cy="469679"/>
          </a:xfrm>
          <a:prstGeom prst="rect">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3622996" y="2615815"/>
            <a:ext cx="469679" cy="469679"/>
          </a:xfrm>
          <a:prstGeom prst="rect">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Rectangle 15"/>
          <p:cNvSpPr/>
          <p:nvPr/>
        </p:nvSpPr>
        <p:spPr>
          <a:xfrm>
            <a:off x="4770354" y="2086027"/>
            <a:ext cx="469679" cy="469679"/>
          </a:xfrm>
          <a:prstGeom prst="rect">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7" name="Rectangle 16"/>
          <p:cNvSpPr/>
          <p:nvPr/>
        </p:nvSpPr>
        <p:spPr>
          <a:xfrm>
            <a:off x="4770354" y="2615815"/>
            <a:ext cx="469679" cy="469679"/>
          </a:xfrm>
          <a:prstGeom prst="rect">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8" name="Rectangle 17"/>
          <p:cNvSpPr/>
          <p:nvPr/>
        </p:nvSpPr>
        <p:spPr>
          <a:xfrm>
            <a:off x="5908984" y="2086027"/>
            <a:ext cx="469679" cy="469679"/>
          </a:xfrm>
          <a:prstGeom prst="rect">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9" name="Rectangle 18"/>
          <p:cNvSpPr/>
          <p:nvPr/>
        </p:nvSpPr>
        <p:spPr>
          <a:xfrm>
            <a:off x="5908984" y="2615815"/>
            <a:ext cx="469679" cy="469679"/>
          </a:xfrm>
          <a:prstGeom prst="rect">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0" name="Rectangle 19"/>
          <p:cNvSpPr/>
          <p:nvPr/>
        </p:nvSpPr>
        <p:spPr>
          <a:xfrm>
            <a:off x="6754813" y="3451034"/>
            <a:ext cx="469679" cy="469679"/>
          </a:xfrm>
          <a:prstGeom prst="rect">
            <a:avLst/>
          </a:prstGeom>
          <a:solidFill>
            <a:srgbClr val="62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1" name="Rectangle 20"/>
          <p:cNvSpPr/>
          <p:nvPr/>
        </p:nvSpPr>
        <p:spPr>
          <a:xfrm>
            <a:off x="1525381" y="1249023"/>
            <a:ext cx="134941" cy="46967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2" name="Rectangle 21"/>
          <p:cNvSpPr/>
          <p:nvPr/>
        </p:nvSpPr>
        <p:spPr>
          <a:xfrm>
            <a:off x="7294055" y="3451631"/>
            <a:ext cx="134941" cy="46967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3" name="TextBox 22"/>
          <p:cNvSpPr txBox="1"/>
          <p:nvPr/>
        </p:nvSpPr>
        <p:spPr>
          <a:xfrm rot="16200000">
            <a:off x="1083699" y="1356906"/>
            <a:ext cx="660188" cy="253916"/>
          </a:xfrm>
          <a:prstGeom prst="rect">
            <a:avLst/>
          </a:prstGeom>
          <a:noFill/>
        </p:spPr>
        <p:txBody>
          <a:bodyPr wrap="square" rtlCol="0">
            <a:spAutoFit/>
          </a:bodyPr>
          <a:lstStyle/>
          <a:p>
            <a:pPr algn="ctr"/>
            <a:r>
              <a:rPr lang="en-GB" sz="1050" dirty="0"/>
              <a:t>START</a:t>
            </a:r>
            <a:endParaRPr lang="en-GB" sz="900" baseline="30000" dirty="0"/>
          </a:p>
        </p:txBody>
      </p:sp>
      <p:cxnSp>
        <p:nvCxnSpPr>
          <p:cNvPr id="25" name="Straight Connector 24"/>
          <p:cNvCxnSpPr/>
          <p:nvPr/>
        </p:nvCxnSpPr>
        <p:spPr>
          <a:xfrm>
            <a:off x="2269345" y="1688602"/>
            <a:ext cx="0" cy="288899"/>
          </a:xfrm>
          <a:prstGeom prst="line">
            <a:avLst/>
          </a:prstGeom>
          <a:noFill/>
          <a:ln w="28575" cap="flat" cmpd="sng" algn="ctr">
            <a:solidFill>
              <a:schemeClr val="tx1"/>
            </a:solidFill>
            <a:prstDash val="solid"/>
          </a:ln>
          <a:effectLst/>
        </p:spPr>
      </p:cxnSp>
      <p:sp>
        <p:nvSpPr>
          <p:cNvPr id="26" name="Oval 25"/>
          <p:cNvSpPr/>
          <p:nvPr/>
        </p:nvSpPr>
        <p:spPr>
          <a:xfrm>
            <a:off x="2234847" y="1945123"/>
            <a:ext cx="68998" cy="64756"/>
          </a:xfrm>
          <a:prstGeom prst="ellipse">
            <a:avLst/>
          </a:prstGeom>
          <a:solidFill>
            <a:schemeClr val="tx1"/>
          </a:solidFill>
          <a:ln w="9525" cap="flat" cmpd="sng" algn="ctr">
            <a:noFill/>
            <a:prstDash val="solid"/>
          </a:ln>
          <a:effectLst/>
        </p:spPr>
        <p:txBody>
          <a:bodyPr rtlCol="0" anchor="ctr"/>
          <a:lstStyle/>
          <a:p>
            <a:pPr algn="ctr" defTabSz="685800">
              <a:defRPr/>
            </a:pPr>
            <a:endParaRPr lang="en-GB" sz="1350" kern="0" dirty="0">
              <a:solidFill>
                <a:srgbClr val="FFFFFF"/>
              </a:solidFill>
              <a:latin typeface="Calibri" panose="020F0502020204030204"/>
            </a:endParaRPr>
          </a:p>
        </p:txBody>
      </p:sp>
      <p:cxnSp>
        <p:nvCxnSpPr>
          <p:cNvPr id="27" name="Straight Connector 26"/>
          <p:cNvCxnSpPr/>
          <p:nvPr/>
        </p:nvCxnSpPr>
        <p:spPr>
          <a:xfrm rot="5400000">
            <a:off x="3524081" y="3016422"/>
            <a:ext cx="0" cy="288899"/>
          </a:xfrm>
          <a:prstGeom prst="line">
            <a:avLst/>
          </a:prstGeom>
          <a:solidFill>
            <a:srgbClr val="CFDE02"/>
          </a:solidFill>
          <a:ln w="28575" cap="flat" cmpd="sng" algn="ctr">
            <a:solidFill>
              <a:schemeClr val="tx1"/>
            </a:solidFill>
            <a:prstDash val="solid"/>
          </a:ln>
          <a:effectLst/>
        </p:spPr>
      </p:cxnSp>
      <p:sp>
        <p:nvSpPr>
          <p:cNvPr id="28" name="Oval 27"/>
          <p:cNvSpPr/>
          <p:nvPr/>
        </p:nvSpPr>
        <p:spPr>
          <a:xfrm rot="5400000">
            <a:off x="3345133" y="3128494"/>
            <a:ext cx="68998" cy="64756"/>
          </a:xfrm>
          <a:prstGeom prst="ellipse">
            <a:avLst/>
          </a:prstGeom>
          <a:solidFill>
            <a:schemeClr val="tx1"/>
          </a:solidFill>
          <a:ln w="9525" cap="flat" cmpd="sng" algn="ctr">
            <a:noFill/>
            <a:prstDash val="solid"/>
          </a:ln>
          <a:effectLst/>
        </p:spPr>
        <p:txBody>
          <a:bodyPr rtlCol="0" anchor="ctr"/>
          <a:lstStyle/>
          <a:p>
            <a:pPr algn="ctr" defTabSz="685800">
              <a:defRPr/>
            </a:pPr>
            <a:endParaRPr lang="en-GB" sz="1350" kern="0" dirty="0">
              <a:solidFill>
                <a:srgbClr val="CFDE02"/>
              </a:solidFill>
              <a:latin typeface="Calibri" panose="020F0502020204030204"/>
            </a:endParaRPr>
          </a:p>
        </p:txBody>
      </p:sp>
      <p:cxnSp>
        <p:nvCxnSpPr>
          <p:cNvPr id="29" name="Straight Connector 28"/>
          <p:cNvCxnSpPr/>
          <p:nvPr/>
        </p:nvCxnSpPr>
        <p:spPr>
          <a:xfrm rot="10800000">
            <a:off x="5531390" y="998438"/>
            <a:ext cx="0" cy="288899"/>
          </a:xfrm>
          <a:prstGeom prst="line">
            <a:avLst/>
          </a:prstGeom>
          <a:solidFill>
            <a:srgbClr val="68C2EA"/>
          </a:solidFill>
          <a:ln w="28575" cap="flat" cmpd="sng" algn="ctr">
            <a:solidFill>
              <a:schemeClr val="tx1"/>
            </a:solidFill>
            <a:prstDash val="solid"/>
          </a:ln>
          <a:effectLst/>
        </p:spPr>
      </p:cxnSp>
      <p:sp>
        <p:nvSpPr>
          <p:cNvPr id="30" name="Oval 29"/>
          <p:cNvSpPr/>
          <p:nvPr/>
        </p:nvSpPr>
        <p:spPr>
          <a:xfrm rot="10800000">
            <a:off x="5496892" y="966061"/>
            <a:ext cx="68998" cy="64756"/>
          </a:xfrm>
          <a:prstGeom prst="ellipse">
            <a:avLst/>
          </a:prstGeom>
          <a:solidFill>
            <a:schemeClr val="tx1"/>
          </a:solidFill>
          <a:ln w="9525" cap="flat" cmpd="sng" algn="ctr">
            <a:noFill/>
            <a:prstDash val="solid"/>
          </a:ln>
          <a:effectLst/>
        </p:spPr>
        <p:txBody>
          <a:bodyPr rtlCol="0" anchor="ctr"/>
          <a:lstStyle/>
          <a:p>
            <a:pPr algn="ctr" defTabSz="685800">
              <a:defRPr/>
            </a:pPr>
            <a:endParaRPr lang="en-GB" sz="1350" kern="0" dirty="0">
              <a:solidFill>
                <a:srgbClr val="CFDE02"/>
              </a:solidFill>
              <a:latin typeface="Calibri" panose="020F0502020204030204"/>
            </a:endParaRPr>
          </a:p>
        </p:txBody>
      </p:sp>
      <p:cxnSp>
        <p:nvCxnSpPr>
          <p:cNvPr id="31" name="Straight Connector 30"/>
          <p:cNvCxnSpPr/>
          <p:nvPr/>
        </p:nvCxnSpPr>
        <p:spPr>
          <a:xfrm rot="5400000">
            <a:off x="6491968" y="3023294"/>
            <a:ext cx="0" cy="288899"/>
          </a:xfrm>
          <a:prstGeom prst="line">
            <a:avLst/>
          </a:prstGeom>
          <a:solidFill>
            <a:srgbClr val="CFDE02"/>
          </a:solidFill>
          <a:ln w="28575" cap="flat" cmpd="sng" algn="ctr">
            <a:solidFill>
              <a:schemeClr val="tx1"/>
            </a:solidFill>
            <a:prstDash val="solid"/>
          </a:ln>
          <a:effectLst/>
        </p:spPr>
      </p:cxnSp>
      <p:sp>
        <p:nvSpPr>
          <p:cNvPr id="32" name="Oval 31"/>
          <p:cNvSpPr/>
          <p:nvPr/>
        </p:nvSpPr>
        <p:spPr>
          <a:xfrm rot="5400000">
            <a:off x="6583055" y="3128024"/>
            <a:ext cx="68998" cy="64756"/>
          </a:xfrm>
          <a:prstGeom prst="ellipse">
            <a:avLst/>
          </a:prstGeom>
          <a:solidFill>
            <a:schemeClr val="tx1"/>
          </a:solidFill>
          <a:ln w="9525" cap="flat" cmpd="sng" algn="ctr">
            <a:noFill/>
            <a:prstDash val="solid"/>
          </a:ln>
          <a:effectLst/>
        </p:spPr>
        <p:txBody>
          <a:bodyPr rtlCol="0" anchor="ctr"/>
          <a:lstStyle/>
          <a:p>
            <a:pPr algn="ctr" defTabSz="685800">
              <a:defRPr/>
            </a:pPr>
            <a:endParaRPr lang="en-GB" sz="1350" kern="0" dirty="0">
              <a:solidFill>
                <a:srgbClr val="CFDE02"/>
              </a:solidFill>
              <a:latin typeface="Calibri" panose="020F0502020204030204"/>
            </a:endParaRPr>
          </a:p>
        </p:txBody>
      </p:sp>
      <p:sp>
        <p:nvSpPr>
          <p:cNvPr id="33" name="Block Arc 32"/>
          <p:cNvSpPr/>
          <p:nvPr/>
        </p:nvSpPr>
        <p:spPr>
          <a:xfrm rot="10800000">
            <a:off x="3833026" y="2500833"/>
            <a:ext cx="1194684" cy="1194684"/>
          </a:xfrm>
          <a:prstGeom prst="blockArc">
            <a:avLst>
              <a:gd name="adj1" fmla="val 10800000"/>
              <a:gd name="adj2" fmla="val 21464116"/>
              <a:gd name="adj3" fmla="val 3342"/>
            </a:avLst>
          </a:prstGeom>
          <a:solidFill>
            <a:srgbClr val="BBBD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cxnSp>
        <p:nvCxnSpPr>
          <p:cNvPr id="34" name="Straight Connector 33"/>
          <p:cNvCxnSpPr>
            <a:stCxn id="39" idx="1"/>
          </p:cNvCxnSpPr>
          <p:nvPr/>
        </p:nvCxnSpPr>
        <p:spPr>
          <a:xfrm flipH="1">
            <a:off x="3852697" y="2012411"/>
            <a:ext cx="1459" cy="1118321"/>
          </a:xfrm>
          <a:prstGeom prst="line">
            <a:avLst/>
          </a:prstGeom>
          <a:ln w="50800" cmpd="sng">
            <a:solidFill>
              <a:srgbClr val="BBBDBF"/>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5007544" y="2009878"/>
            <a:ext cx="6140" cy="1103622"/>
          </a:xfrm>
          <a:prstGeom prst="line">
            <a:avLst/>
          </a:prstGeom>
          <a:ln w="50800" cmpd="sng">
            <a:solidFill>
              <a:srgbClr val="BBBDBF"/>
            </a:solidFill>
          </a:ln>
        </p:spPr>
        <p:style>
          <a:lnRef idx="2">
            <a:schemeClr val="accent1"/>
          </a:lnRef>
          <a:fillRef idx="0">
            <a:schemeClr val="accent1"/>
          </a:fillRef>
          <a:effectRef idx="1">
            <a:schemeClr val="accent1"/>
          </a:effectRef>
          <a:fontRef idx="minor">
            <a:schemeClr val="tx1"/>
          </a:fontRef>
        </p:style>
      </p:cxnSp>
      <p:sp>
        <p:nvSpPr>
          <p:cNvPr id="36" name="Block Arc 35"/>
          <p:cNvSpPr/>
          <p:nvPr/>
        </p:nvSpPr>
        <p:spPr>
          <a:xfrm>
            <a:off x="4996008" y="1437428"/>
            <a:ext cx="1194684" cy="1194684"/>
          </a:xfrm>
          <a:prstGeom prst="blockArc">
            <a:avLst>
              <a:gd name="adj1" fmla="val 10800000"/>
              <a:gd name="adj2" fmla="val 21464116"/>
              <a:gd name="adj3" fmla="val 3342"/>
            </a:avLst>
          </a:prstGeom>
          <a:solidFill>
            <a:srgbClr val="BBBD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cxnSp>
        <p:nvCxnSpPr>
          <p:cNvPr id="37" name="Straight Connector 36"/>
          <p:cNvCxnSpPr>
            <a:endCxn id="38" idx="1"/>
          </p:cNvCxnSpPr>
          <p:nvPr/>
        </p:nvCxnSpPr>
        <p:spPr>
          <a:xfrm flipH="1">
            <a:off x="6168617" y="2009667"/>
            <a:ext cx="2577" cy="1139052"/>
          </a:xfrm>
          <a:prstGeom prst="line">
            <a:avLst/>
          </a:prstGeom>
          <a:ln w="50800" cmpd="sng">
            <a:solidFill>
              <a:srgbClr val="BBBDBF"/>
            </a:solidFill>
          </a:ln>
        </p:spPr>
        <p:style>
          <a:lnRef idx="2">
            <a:schemeClr val="accent1"/>
          </a:lnRef>
          <a:fillRef idx="0">
            <a:schemeClr val="accent1"/>
          </a:fillRef>
          <a:effectRef idx="1">
            <a:schemeClr val="accent1"/>
          </a:effectRef>
          <a:fontRef idx="minor">
            <a:schemeClr val="tx1"/>
          </a:fontRef>
        </p:style>
      </p:cxnSp>
      <p:sp>
        <p:nvSpPr>
          <p:cNvPr id="38" name="Block Arc 37"/>
          <p:cNvSpPr/>
          <p:nvPr/>
        </p:nvSpPr>
        <p:spPr>
          <a:xfrm rot="10800000">
            <a:off x="6148203" y="2528561"/>
            <a:ext cx="1194684" cy="1194684"/>
          </a:xfrm>
          <a:prstGeom prst="blockArc">
            <a:avLst>
              <a:gd name="adj1" fmla="val 16247180"/>
              <a:gd name="adj2" fmla="val 21464116"/>
              <a:gd name="adj3" fmla="val 3342"/>
            </a:avLst>
          </a:prstGeom>
          <a:solidFill>
            <a:srgbClr val="BBBD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39" name="Block Arc 38"/>
          <p:cNvSpPr/>
          <p:nvPr/>
        </p:nvSpPr>
        <p:spPr>
          <a:xfrm>
            <a:off x="2679886" y="1437886"/>
            <a:ext cx="1194684" cy="1194684"/>
          </a:xfrm>
          <a:prstGeom prst="blockArc">
            <a:avLst>
              <a:gd name="adj1" fmla="val 16247180"/>
              <a:gd name="adj2" fmla="val 21464116"/>
              <a:gd name="adj3" fmla="val 3342"/>
            </a:avLst>
          </a:prstGeom>
          <a:solidFill>
            <a:srgbClr val="BBBD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cxnSp>
        <p:nvCxnSpPr>
          <p:cNvPr id="40" name="Straight Connector 39"/>
          <p:cNvCxnSpPr/>
          <p:nvPr/>
        </p:nvCxnSpPr>
        <p:spPr>
          <a:xfrm>
            <a:off x="1610142" y="1455204"/>
            <a:ext cx="1708248" cy="0"/>
          </a:xfrm>
          <a:prstGeom prst="line">
            <a:avLst/>
          </a:prstGeom>
          <a:ln w="50800" cmpd="sng">
            <a:solidFill>
              <a:srgbClr val="BBBDBF"/>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732919" y="3699990"/>
            <a:ext cx="439388" cy="0"/>
          </a:xfrm>
          <a:prstGeom prst="line">
            <a:avLst/>
          </a:prstGeom>
          <a:ln w="50800" cmpd="sng">
            <a:solidFill>
              <a:srgbClr val="BBBDBF"/>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587229" y="2500399"/>
            <a:ext cx="2235296" cy="230832"/>
          </a:xfrm>
          <a:prstGeom prst="rect">
            <a:avLst/>
          </a:prstGeom>
          <a:noFill/>
        </p:spPr>
        <p:txBody>
          <a:bodyPr wrap="square" rtlCol="0">
            <a:spAutoFit/>
          </a:bodyPr>
          <a:lstStyle/>
          <a:p>
            <a:r>
              <a:rPr lang="en-GB" sz="900" b="1" dirty="0" smtClean="0"/>
              <a:t>Stage 4:</a:t>
            </a:r>
            <a:r>
              <a:rPr lang="en-GB" sz="900" b="1" dirty="0" smtClean="0"/>
              <a:t> Leader led progress check in  </a:t>
            </a:r>
            <a:endParaRPr lang="en-GB" sz="900" b="1" dirty="0"/>
          </a:p>
        </p:txBody>
      </p:sp>
      <p:sp>
        <p:nvSpPr>
          <p:cNvPr id="43" name="TextBox 42"/>
          <p:cNvSpPr txBox="1"/>
          <p:nvPr/>
        </p:nvSpPr>
        <p:spPr>
          <a:xfrm>
            <a:off x="6615313" y="2678692"/>
            <a:ext cx="2444870" cy="784830"/>
          </a:xfrm>
          <a:prstGeom prst="rect">
            <a:avLst/>
          </a:prstGeom>
          <a:noFill/>
        </p:spPr>
        <p:txBody>
          <a:bodyPr wrap="square" rtlCol="0">
            <a:spAutoFit/>
          </a:bodyPr>
          <a:lstStyle/>
          <a:p>
            <a:pPr marL="87313" indent="-87313">
              <a:buFont typeface="Arial" panose="020B0604020202020204" pitchFamily="34" charset="0"/>
              <a:buChar char="•"/>
            </a:pPr>
            <a:r>
              <a:rPr lang="en-GB" sz="900" dirty="0" smtClean="0"/>
              <a:t>Socialize Challenge Tools with buddies for “likes, concerns and suggestions”.</a:t>
            </a:r>
          </a:p>
          <a:p>
            <a:pPr marL="87313" indent="-87313">
              <a:buFont typeface="Arial" panose="020B0604020202020204" pitchFamily="34" charset="0"/>
              <a:buChar char="•"/>
            </a:pPr>
            <a:r>
              <a:rPr lang="en-GB" sz="900" dirty="0" smtClean="0"/>
              <a:t>Socialize and share as a team.</a:t>
            </a:r>
          </a:p>
          <a:p>
            <a:pPr marL="87313" indent="-87313">
              <a:buFont typeface="Arial" panose="020B0604020202020204" pitchFamily="34" charset="0"/>
              <a:buChar char="•"/>
            </a:pPr>
            <a:r>
              <a:rPr lang="en-GB" sz="900" dirty="0" smtClean="0"/>
              <a:t>Talk through what’s worked well, things to improve on to keep the Tool up to date.</a:t>
            </a:r>
            <a:endParaRPr lang="en-GB" sz="900" dirty="0"/>
          </a:p>
        </p:txBody>
      </p:sp>
      <p:sp>
        <p:nvSpPr>
          <p:cNvPr id="44" name="TextBox 43"/>
          <p:cNvSpPr txBox="1"/>
          <p:nvPr/>
        </p:nvSpPr>
        <p:spPr>
          <a:xfrm>
            <a:off x="5531390" y="358657"/>
            <a:ext cx="3454698" cy="923330"/>
          </a:xfrm>
          <a:prstGeom prst="rect">
            <a:avLst/>
          </a:prstGeom>
          <a:noFill/>
        </p:spPr>
        <p:txBody>
          <a:bodyPr wrap="square" rtlCol="0">
            <a:spAutoFit/>
          </a:bodyPr>
          <a:lstStyle/>
          <a:p>
            <a:r>
              <a:rPr lang="en-GB" sz="900" b="1" dirty="0" smtClean="0"/>
              <a:t>Stage 3: Team complete the challenge</a:t>
            </a:r>
          </a:p>
          <a:p>
            <a:pPr marL="88900" indent="-88900">
              <a:buFont typeface="Arial" panose="020B0604020202020204" pitchFamily="34" charset="0"/>
              <a:buChar char="•"/>
            </a:pPr>
            <a:r>
              <a:rPr lang="en-GB" sz="900" dirty="0" smtClean="0"/>
              <a:t>Be curious, be interested in the customers business – ask, listen, search.</a:t>
            </a:r>
          </a:p>
          <a:p>
            <a:pPr marL="88900" indent="-88900">
              <a:buFont typeface="Arial" panose="020B0604020202020204" pitchFamily="34" charset="0"/>
              <a:buChar char="•"/>
            </a:pPr>
            <a:r>
              <a:rPr lang="en-GB" sz="900" dirty="0" smtClean="0"/>
              <a:t>Build out the understanding.</a:t>
            </a:r>
          </a:p>
          <a:p>
            <a:pPr marL="88900" indent="-88900">
              <a:buFont typeface="Arial" panose="020B0604020202020204" pitchFamily="34" charset="0"/>
              <a:buChar char="•"/>
            </a:pPr>
            <a:r>
              <a:rPr lang="en-GB" sz="900" dirty="0" smtClean="0"/>
              <a:t>Use the Buddy and Line Manager to bounce thinking off.</a:t>
            </a:r>
          </a:p>
          <a:p>
            <a:pPr marL="88900" indent="-88900">
              <a:buFont typeface="Arial" panose="020B0604020202020204" pitchFamily="34" charset="0"/>
              <a:buChar char="•"/>
            </a:pPr>
            <a:r>
              <a:rPr lang="en-GB" sz="900" dirty="0" smtClean="0"/>
              <a:t>Capture on the Challenge Tool.</a:t>
            </a:r>
          </a:p>
        </p:txBody>
      </p:sp>
      <p:sp>
        <p:nvSpPr>
          <p:cNvPr id="46" name="TextBox 45"/>
          <p:cNvSpPr txBox="1"/>
          <p:nvPr/>
        </p:nvSpPr>
        <p:spPr>
          <a:xfrm>
            <a:off x="813920" y="1821361"/>
            <a:ext cx="2602563" cy="1615827"/>
          </a:xfrm>
          <a:prstGeom prst="rect">
            <a:avLst/>
          </a:prstGeom>
          <a:noFill/>
        </p:spPr>
        <p:txBody>
          <a:bodyPr wrap="square" rtlCol="0">
            <a:spAutoFit/>
          </a:bodyPr>
          <a:lstStyle/>
          <a:p>
            <a:r>
              <a:rPr lang="en-GB" sz="900" b="1" dirty="0" smtClean="0"/>
              <a:t>Stage 1:</a:t>
            </a:r>
            <a:r>
              <a:rPr lang="en-GB" sz="900" b="1" dirty="0" smtClean="0"/>
              <a:t> Preparation</a:t>
            </a:r>
          </a:p>
          <a:p>
            <a:r>
              <a:rPr lang="en-GB" sz="900" b="1" dirty="0" smtClean="0"/>
              <a:t>Leader to brief</a:t>
            </a:r>
            <a:endParaRPr lang="en-GB" sz="900" b="1" dirty="0" smtClean="0"/>
          </a:p>
          <a:p>
            <a:pPr marL="88900" lvl="1" indent="-88900">
              <a:buFont typeface="Arial" panose="020B0604020202020204" pitchFamily="34" charset="0"/>
              <a:buChar char="•"/>
            </a:pPr>
            <a:r>
              <a:rPr lang="en-GB" sz="900" dirty="0"/>
              <a:t>Watch the Commercial Acumen film.</a:t>
            </a:r>
          </a:p>
          <a:p>
            <a:pPr marL="88900" lvl="1" indent="-88900">
              <a:buFont typeface="Arial" panose="020B0604020202020204" pitchFamily="34" charset="0"/>
              <a:buChar char="•"/>
            </a:pPr>
            <a:r>
              <a:rPr lang="en-GB" sz="900" dirty="0"/>
              <a:t>Read the </a:t>
            </a:r>
            <a:r>
              <a:rPr lang="en-GB" sz="900" dirty="0" smtClean="0"/>
              <a:t>Snapshot.</a:t>
            </a:r>
          </a:p>
          <a:p>
            <a:pPr marL="88900" lvl="1" indent="-88900">
              <a:buFont typeface="Arial" panose="020B0604020202020204" pitchFamily="34" charset="0"/>
              <a:buChar char="•"/>
            </a:pPr>
            <a:r>
              <a:rPr lang="en-GB" sz="900" dirty="0" smtClean="0"/>
              <a:t>Read the Challenge 1 Brief.</a:t>
            </a:r>
            <a:endParaRPr lang="en-GB" sz="900" dirty="0"/>
          </a:p>
          <a:p>
            <a:pPr marL="88900" lvl="1" indent="-88900"/>
            <a:r>
              <a:rPr lang="en-GB" sz="900" dirty="0"/>
              <a:t>and then offline</a:t>
            </a:r>
          </a:p>
          <a:p>
            <a:pPr marL="88900" lvl="1" indent="-88900">
              <a:buFont typeface="Arial" panose="020B0604020202020204" pitchFamily="34" charset="0"/>
              <a:buChar char="•"/>
            </a:pPr>
            <a:r>
              <a:rPr lang="en-GB" sz="900" dirty="0"/>
              <a:t>To capture their understanding of the commercial challenges facing 1 of their customers (NOT McCain with the customer) and bring them to the session.</a:t>
            </a:r>
          </a:p>
          <a:p>
            <a:pPr marL="171450" indent="-171450">
              <a:buFont typeface="Arial" panose="020B0604020202020204" pitchFamily="34" charset="0"/>
              <a:buChar char="•"/>
            </a:pPr>
            <a:endParaRPr lang="en-GB" sz="900" dirty="0"/>
          </a:p>
        </p:txBody>
      </p:sp>
      <p:sp>
        <p:nvSpPr>
          <p:cNvPr id="47" name="TextBox 46"/>
          <p:cNvSpPr txBox="1"/>
          <p:nvPr/>
        </p:nvSpPr>
        <p:spPr>
          <a:xfrm>
            <a:off x="1542185" y="3280711"/>
            <a:ext cx="2275402" cy="1338828"/>
          </a:xfrm>
          <a:prstGeom prst="rect">
            <a:avLst/>
          </a:prstGeom>
          <a:noFill/>
        </p:spPr>
        <p:txBody>
          <a:bodyPr wrap="square" rtlCol="0">
            <a:spAutoFit/>
          </a:bodyPr>
          <a:lstStyle/>
          <a:p>
            <a:r>
              <a:rPr lang="en-GB" sz="900" b="1" dirty="0" smtClean="0"/>
              <a:t>Stage 2: Leader led 30 min SKILLS HIT</a:t>
            </a:r>
            <a:endParaRPr lang="en-GB" sz="900" b="1" dirty="0" smtClean="0"/>
          </a:p>
          <a:p>
            <a:pPr marL="88900" indent="-88900">
              <a:buFont typeface="Arial" panose="020B0604020202020204" pitchFamily="34" charset="0"/>
              <a:buChar char="•"/>
            </a:pPr>
            <a:r>
              <a:rPr lang="en-GB" sz="900" dirty="0" smtClean="0"/>
              <a:t>Socialize preparation and foster honest discussions about how well we understand the commercial tensions of customers.</a:t>
            </a:r>
            <a:endParaRPr lang="en-GB" sz="900" dirty="0" smtClean="0"/>
          </a:p>
          <a:p>
            <a:pPr marL="88900" indent="-88900">
              <a:buFont typeface="Arial" panose="020B0604020202020204" pitchFamily="34" charset="0"/>
              <a:buChar char="•"/>
            </a:pPr>
            <a:r>
              <a:rPr lang="en-GB" sz="900" dirty="0" smtClean="0"/>
              <a:t>30 day challenge briefing.</a:t>
            </a:r>
            <a:endParaRPr lang="en-GB" sz="900" dirty="0" smtClean="0"/>
          </a:p>
          <a:p>
            <a:pPr marL="88900" indent="-88900">
              <a:buFont typeface="Arial" panose="020B0604020202020204" pitchFamily="34" charset="0"/>
              <a:buChar char="•"/>
            </a:pPr>
            <a:r>
              <a:rPr lang="en-GB" sz="900" dirty="0" smtClean="0"/>
              <a:t>Learn together.</a:t>
            </a:r>
          </a:p>
          <a:p>
            <a:pPr marL="88900" indent="-88900">
              <a:buFont typeface="Arial" panose="020B0604020202020204" pitchFamily="34" charset="0"/>
              <a:buChar char="•"/>
            </a:pPr>
            <a:r>
              <a:rPr lang="en-GB" sz="900" dirty="0" smtClean="0"/>
              <a:t>Buddy up.</a:t>
            </a:r>
          </a:p>
          <a:p>
            <a:pPr marL="88900" indent="-88900">
              <a:buFont typeface="Arial" panose="020B0604020202020204" pitchFamily="34" charset="0"/>
              <a:buChar char="•"/>
            </a:pPr>
            <a:r>
              <a:rPr lang="en-GB" sz="900" dirty="0" smtClean="0"/>
              <a:t>Develop a personal action plan to start and complete the 30 day challenge.</a:t>
            </a:r>
          </a:p>
        </p:txBody>
      </p:sp>
      <p:sp>
        <p:nvSpPr>
          <p:cNvPr id="48" name="TextBox 47"/>
          <p:cNvSpPr txBox="1"/>
          <p:nvPr/>
        </p:nvSpPr>
        <p:spPr>
          <a:xfrm>
            <a:off x="7459631" y="3570457"/>
            <a:ext cx="1011156" cy="230832"/>
          </a:xfrm>
          <a:prstGeom prst="rect">
            <a:avLst/>
          </a:prstGeom>
          <a:noFill/>
        </p:spPr>
        <p:txBody>
          <a:bodyPr wrap="square" rtlCol="0">
            <a:spAutoFit/>
          </a:bodyPr>
          <a:lstStyle/>
          <a:p>
            <a:r>
              <a:rPr lang="en-GB" sz="900" b="1" dirty="0" smtClean="0"/>
              <a:t>Challenge 2 ….</a:t>
            </a:r>
            <a:r>
              <a:rPr lang="en-GB" sz="900" b="1" dirty="0" smtClean="0"/>
              <a:t> </a:t>
            </a:r>
            <a:endParaRPr lang="en-GB" sz="900" b="1" dirty="0"/>
          </a:p>
        </p:txBody>
      </p:sp>
    </p:spTree>
    <p:extLst>
      <p:ext uri="{BB962C8B-B14F-4D97-AF65-F5344CB8AC3E}">
        <p14:creationId xmlns:p14="http://schemas.microsoft.com/office/powerpoint/2010/main" val="304715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131841" cy="4627850"/>
          </a:xfrm>
          <a:prstGeom prst="rect">
            <a:avLst/>
          </a:prstGeom>
          <a:solidFill>
            <a:srgbClr val="FFE100"/>
          </a:solidFill>
          <a:ln>
            <a:solidFill>
              <a:srgbClr val="FFE1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 name="Picture 2" descr="Post Agenda.jpg"/>
          <p:cNvPicPr>
            <a:picLocks noChangeAspect="1"/>
          </p:cNvPicPr>
          <p:nvPr/>
        </p:nvPicPr>
        <p:blipFill rotWithShape="1">
          <a:blip r:embed="rId3" cstate="print">
            <a:clrChange>
              <a:clrFrom>
                <a:srgbClr val="FFFFFF"/>
              </a:clrFrom>
              <a:clrTo>
                <a:srgbClr val="FFFFFF">
                  <a:alpha val="0"/>
                </a:srgbClr>
              </a:clrTo>
            </a:clrChange>
            <a:grayscl/>
          </a:blip>
          <a:srcRect l="14524" t="9370" r="15757" b="35748"/>
          <a:stretch/>
        </p:blipFill>
        <p:spPr>
          <a:xfrm>
            <a:off x="359854" y="901973"/>
            <a:ext cx="2483768" cy="3686001"/>
          </a:xfrm>
          <a:prstGeom prst="rect">
            <a:avLst/>
          </a:prstGeom>
        </p:spPr>
      </p:pic>
      <p:sp>
        <p:nvSpPr>
          <p:cNvPr id="9" name="Rectangle 8"/>
          <p:cNvSpPr/>
          <p:nvPr/>
        </p:nvSpPr>
        <p:spPr>
          <a:xfrm>
            <a:off x="-3268" y="4587974"/>
            <a:ext cx="9144000" cy="555526"/>
          </a:xfrm>
          <a:prstGeom prst="rect">
            <a:avLst/>
          </a:prstGeom>
          <a:solidFill>
            <a:srgbClr val="FFE100"/>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10" name="TextBox 9"/>
          <p:cNvSpPr txBox="1"/>
          <p:nvPr/>
        </p:nvSpPr>
        <p:spPr>
          <a:xfrm>
            <a:off x="179512" y="4711848"/>
            <a:ext cx="877163" cy="307777"/>
          </a:xfrm>
          <a:prstGeom prst="rect">
            <a:avLst/>
          </a:prstGeom>
          <a:solidFill>
            <a:srgbClr val="FFE100"/>
          </a:solidFill>
          <a:ln>
            <a:noFill/>
          </a:ln>
        </p:spPr>
        <p:txBody>
          <a:bodyPr wrap="none" rtlCol="0">
            <a:spAutoFit/>
          </a:bodyPr>
          <a:lstStyle/>
          <a:p>
            <a:r>
              <a:rPr lang="en-GB" sz="1400" dirty="0" smtClean="0">
                <a:latin typeface="Berlin Sans FB" panose="020E0602020502020306" pitchFamily="34" charset="0"/>
              </a:rPr>
              <a:t>#BeMore</a:t>
            </a:r>
            <a:endParaRPr lang="en-GB" sz="1400" dirty="0">
              <a:latin typeface="Berlin Sans FB" panose="020E0602020502020306" pitchFamily="34" charset="0"/>
            </a:endParaRPr>
          </a:p>
        </p:txBody>
      </p:sp>
      <p:sp>
        <p:nvSpPr>
          <p:cNvPr id="11" name="Rectangle 10"/>
          <p:cNvSpPr/>
          <p:nvPr/>
        </p:nvSpPr>
        <p:spPr>
          <a:xfrm>
            <a:off x="3131841" y="-1"/>
            <a:ext cx="6021232" cy="45879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5" name="TextBox 4"/>
          <p:cNvSpPr txBox="1"/>
          <p:nvPr/>
        </p:nvSpPr>
        <p:spPr>
          <a:xfrm>
            <a:off x="3283663" y="3878559"/>
            <a:ext cx="2664296" cy="369332"/>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bg1"/>
                </a:solidFill>
              </a:rPr>
              <a:t>30 minutes. </a:t>
            </a:r>
            <a:endParaRPr lang="en-GB" dirty="0">
              <a:solidFill>
                <a:schemeClr val="bg1"/>
              </a:solidFill>
            </a:endParaRPr>
          </a:p>
        </p:txBody>
      </p:sp>
      <p:sp>
        <p:nvSpPr>
          <p:cNvPr id="6" name="TextBox 5"/>
          <p:cNvSpPr txBox="1"/>
          <p:nvPr/>
        </p:nvSpPr>
        <p:spPr>
          <a:xfrm>
            <a:off x="3283663" y="3075806"/>
            <a:ext cx="4680520" cy="369332"/>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bg1"/>
                </a:solidFill>
              </a:rPr>
              <a:t>Action based.</a:t>
            </a:r>
            <a:endParaRPr lang="en-GB" dirty="0">
              <a:solidFill>
                <a:schemeClr val="bg1"/>
              </a:solidFill>
            </a:endParaRPr>
          </a:p>
        </p:txBody>
      </p:sp>
      <p:sp>
        <p:nvSpPr>
          <p:cNvPr id="7" name="TextBox 6"/>
          <p:cNvSpPr txBox="1"/>
          <p:nvPr/>
        </p:nvSpPr>
        <p:spPr>
          <a:xfrm>
            <a:off x="3279682" y="1100037"/>
            <a:ext cx="5711587"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bg1"/>
                </a:solidFill>
              </a:rPr>
              <a:t>To provide a fast start to taking on and succeeding in our 1</a:t>
            </a:r>
            <a:r>
              <a:rPr lang="en-GB" baseline="30000" dirty="0" smtClean="0">
                <a:solidFill>
                  <a:schemeClr val="bg1"/>
                </a:solidFill>
              </a:rPr>
              <a:t>st</a:t>
            </a:r>
            <a:r>
              <a:rPr lang="en-GB" dirty="0" smtClean="0">
                <a:solidFill>
                  <a:schemeClr val="bg1"/>
                </a:solidFill>
              </a:rPr>
              <a:t> 30 day challenge.</a:t>
            </a:r>
            <a:endParaRPr lang="en-GB" dirty="0">
              <a:solidFill>
                <a:schemeClr val="bg1"/>
              </a:solidFill>
            </a:endParaRPr>
          </a:p>
        </p:txBody>
      </p:sp>
      <p:pic>
        <p:nvPicPr>
          <p:cNvPr id="12" name="Picture 11" descr="McCain-Foods-Logo-Master-RG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985" y="84074"/>
            <a:ext cx="936095" cy="555416"/>
          </a:xfrm>
          <a:prstGeom prst="rect">
            <a:avLst/>
          </a:prstGeom>
        </p:spPr>
      </p:pic>
      <p:sp>
        <p:nvSpPr>
          <p:cNvPr id="13" name="TextBox 12"/>
          <p:cNvSpPr txBox="1"/>
          <p:nvPr/>
        </p:nvSpPr>
        <p:spPr>
          <a:xfrm>
            <a:off x="3249661" y="1996054"/>
            <a:ext cx="5711587"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bg1"/>
                </a:solidFill>
              </a:rPr>
              <a:t>To provide a fast start to taking on and succeeding in our 1</a:t>
            </a:r>
            <a:r>
              <a:rPr lang="en-GB" baseline="30000" dirty="0" smtClean="0">
                <a:solidFill>
                  <a:schemeClr val="bg1"/>
                </a:solidFill>
              </a:rPr>
              <a:t>st</a:t>
            </a:r>
            <a:r>
              <a:rPr lang="en-GB" dirty="0" smtClean="0">
                <a:solidFill>
                  <a:schemeClr val="bg1"/>
                </a:solidFill>
              </a:rPr>
              <a:t> 30 day challenge.</a:t>
            </a:r>
            <a:endParaRPr lang="en-GB" dirty="0">
              <a:solidFill>
                <a:schemeClr val="bg1"/>
              </a:solidFill>
            </a:endParaRPr>
          </a:p>
        </p:txBody>
      </p:sp>
    </p:spTree>
    <p:extLst>
      <p:ext uri="{BB962C8B-B14F-4D97-AF65-F5344CB8AC3E}">
        <p14:creationId xmlns:p14="http://schemas.microsoft.com/office/powerpoint/2010/main" val="1820799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07904" y="1961861"/>
            <a:ext cx="4680000" cy="424904"/>
          </a:xfrm>
        </p:spPr>
        <p:txBody>
          <a:bodyPr>
            <a:normAutofit fontScale="90000"/>
          </a:bodyPr>
          <a:lstStyle/>
          <a:p>
            <a:r>
              <a:rPr lang="en-GB" dirty="0" smtClean="0"/>
              <a:t>What commercial challenges are giving our customers a headache?</a:t>
            </a:r>
            <a:endParaRPr lang="en-GB" dirty="0"/>
          </a:p>
        </p:txBody>
      </p:sp>
      <p:sp>
        <p:nvSpPr>
          <p:cNvPr id="2" name="Slide Number Placeholder 1"/>
          <p:cNvSpPr>
            <a:spLocks noGrp="1"/>
          </p:cNvSpPr>
          <p:nvPr>
            <p:ph type="sldNum" sz="quarter" idx="13"/>
          </p:nvPr>
        </p:nvSpPr>
        <p:spPr/>
        <p:txBody>
          <a:bodyPr/>
          <a:lstStyle/>
          <a:p>
            <a:fld id="{4B66FF18-D669-4B24-A8FD-FBBD72D2CBCD}" type="slidenum">
              <a:rPr lang="en-GB" smtClean="0"/>
              <a:pPr/>
              <a:t>7</a:t>
            </a:fld>
            <a:endParaRPr lang="en-GB"/>
          </a:p>
        </p:txBody>
      </p:sp>
      <p:pic>
        <p:nvPicPr>
          <p:cNvPr id="7" name="Content Placeholder 6"/>
          <p:cNvPicPr>
            <a:picLocks noGrp="1" noChangeAspect="1"/>
          </p:cNvPicPr>
          <p:nvPr>
            <p:ph sz="quarter" idx="1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3131840" cy="4751830"/>
          </a:xfrm>
        </p:spPr>
      </p:pic>
      <p:sp>
        <p:nvSpPr>
          <p:cNvPr id="11" name="TextBox 10"/>
          <p:cNvSpPr txBox="1"/>
          <p:nvPr/>
        </p:nvSpPr>
        <p:spPr>
          <a:xfrm>
            <a:off x="3707904" y="2859782"/>
            <a:ext cx="2480761" cy="369332"/>
          </a:xfrm>
          <a:prstGeom prst="rect">
            <a:avLst/>
          </a:prstGeom>
          <a:noFill/>
        </p:spPr>
        <p:txBody>
          <a:bodyPr wrap="square" rtlCol="0">
            <a:spAutoFit/>
          </a:bodyPr>
          <a:lstStyle/>
          <a:p>
            <a:r>
              <a:rPr lang="en-GB" dirty="0" smtClean="0">
                <a:solidFill>
                  <a:schemeClr val="bg1"/>
                </a:solidFill>
              </a:rPr>
              <a:t>Share your first thinking.</a:t>
            </a:r>
            <a:endParaRPr lang="en-GB" dirty="0">
              <a:solidFill>
                <a:schemeClr val="bg1"/>
              </a:solidFill>
            </a:endParaRPr>
          </a:p>
        </p:txBody>
      </p:sp>
    </p:spTree>
    <p:extLst>
      <p:ext uri="{BB962C8B-B14F-4D97-AF65-F5344CB8AC3E}">
        <p14:creationId xmlns:p14="http://schemas.microsoft.com/office/powerpoint/2010/main" val="851816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we part of the solution or the problem?</a:t>
            </a:r>
            <a:endParaRPr lang="en-GB" dirty="0"/>
          </a:p>
        </p:txBody>
      </p:sp>
      <p:sp>
        <p:nvSpPr>
          <p:cNvPr id="4" name="Slide Number Placeholder 3"/>
          <p:cNvSpPr>
            <a:spLocks noGrp="1"/>
          </p:cNvSpPr>
          <p:nvPr>
            <p:ph type="sldNum" sz="quarter" idx="12"/>
          </p:nvPr>
        </p:nvSpPr>
        <p:spPr/>
        <p:txBody>
          <a:bodyPr/>
          <a:lstStyle/>
          <a:p>
            <a:fld id="{6BB11FA4-AA32-440F-A609-CB1FC3181D91}" type="slidenum">
              <a:rPr lang="en-GB" smtClean="0"/>
              <a:pPr/>
              <a:t>8</a:t>
            </a:fld>
            <a:endParaRPr lang="en-GB"/>
          </a:p>
        </p:txBody>
      </p:sp>
      <p:pic>
        <p:nvPicPr>
          <p:cNvPr id="6" name="Picture 5"/>
          <p:cNvPicPr>
            <a:picLocks noChangeAspect="1"/>
          </p:cNvPicPr>
          <p:nvPr/>
        </p:nvPicPr>
        <p:blipFill>
          <a:blip r:embed="rId3"/>
          <a:stretch>
            <a:fillRect/>
          </a:stretch>
        </p:blipFill>
        <p:spPr>
          <a:xfrm>
            <a:off x="1979712" y="1203598"/>
            <a:ext cx="5409600" cy="3024336"/>
          </a:xfrm>
          <a:prstGeom prst="rect">
            <a:avLst/>
          </a:prstGeom>
        </p:spPr>
      </p:pic>
    </p:spTree>
    <p:extLst>
      <p:ext uri="{BB962C8B-B14F-4D97-AF65-F5344CB8AC3E}">
        <p14:creationId xmlns:p14="http://schemas.microsoft.com/office/powerpoint/2010/main" val="206953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we’re part of the solution we’re creating end to end value</a:t>
            </a:r>
            <a:endParaRPr lang="en-GB" dirty="0"/>
          </a:p>
        </p:txBody>
      </p:sp>
      <p:sp>
        <p:nvSpPr>
          <p:cNvPr id="4" name="Slide Number Placeholder 3"/>
          <p:cNvSpPr>
            <a:spLocks noGrp="1"/>
          </p:cNvSpPr>
          <p:nvPr>
            <p:ph type="sldNum" sz="quarter" idx="12"/>
          </p:nvPr>
        </p:nvSpPr>
        <p:spPr/>
        <p:txBody>
          <a:bodyPr/>
          <a:lstStyle/>
          <a:p>
            <a:fld id="{6BB11FA4-AA32-440F-A609-CB1FC3181D91}" type="slidenum">
              <a:rPr lang="en-GB" smtClean="0"/>
              <a:pPr/>
              <a:t>9</a:t>
            </a:fld>
            <a:endParaRPr lang="en-GB"/>
          </a:p>
        </p:txBody>
      </p:sp>
      <p:pic>
        <p:nvPicPr>
          <p:cNvPr id="5" name="Picture 4"/>
          <p:cNvPicPr>
            <a:picLocks noChangeAspect="1"/>
          </p:cNvPicPr>
          <p:nvPr/>
        </p:nvPicPr>
        <p:blipFill>
          <a:blip r:embed="rId3"/>
          <a:stretch>
            <a:fillRect/>
          </a:stretch>
        </p:blipFill>
        <p:spPr>
          <a:xfrm>
            <a:off x="1320687" y="1275606"/>
            <a:ext cx="6382109" cy="2823576"/>
          </a:xfrm>
          <a:prstGeom prst="rect">
            <a:avLst/>
          </a:prstGeom>
        </p:spPr>
      </p:pic>
    </p:spTree>
    <p:extLst>
      <p:ext uri="{BB962C8B-B14F-4D97-AF65-F5344CB8AC3E}">
        <p14:creationId xmlns:p14="http://schemas.microsoft.com/office/powerpoint/2010/main" val="1376331853"/>
      </p:ext>
    </p:extLst>
  </p:cSld>
  <p:clrMapOvr>
    <a:masterClrMapping/>
  </p:clrMapOvr>
</p:sld>
</file>

<file path=ppt/theme/theme1.xml><?xml version="1.0" encoding="utf-8"?>
<a:theme xmlns:a="http://schemas.openxmlformats.org/drawingml/2006/main" name="1_Custom Design">
  <a:themeElements>
    <a:clrScheme name="McCain">
      <a:dk1>
        <a:srgbClr val="000000"/>
      </a:dk1>
      <a:lt1>
        <a:srgbClr val="FFFFFF"/>
      </a:lt1>
      <a:dk2>
        <a:srgbClr val="000000"/>
      </a:dk2>
      <a:lt2>
        <a:srgbClr val="FEE000"/>
      </a:lt2>
      <a:accent1>
        <a:srgbClr val="000000"/>
      </a:accent1>
      <a:accent2>
        <a:srgbClr val="FEE000"/>
      </a:accent2>
      <a:accent3>
        <a:srgbClr val="FFFFFF"/>
      </a:accent3>
      <a:accent4>
        <a:srgbClr val="6D9E30"/>
      </a:accent4>
      <a:accent5>
        <a:srgbClr val="389DB9"/>
      </a:accent5>
      <a:accent6>
        <a:srgbClr val="ED8238"/>
      </a:accent6>
      <a:hlink>
        <a:srgbClr val="000000"/>
      </a:hlink>
      <a:folHlink>
        <a:srgbClr val="FEE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Cain Base PPTX Smartmaster 040918 v2 (SJ).potx" id="{DB6BDB7C-1825-4915-8B80-3FE4EB825357}" vid="{672BC225-A891-4A61-8A8F-8B854DA332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McCain Base PPTX Smartmaster 040918 v2 (SJ)</Template>
  <TotalTime>265</TotalTime>
  <Words>4722</Words>
  <Application>Microsoft Office PowerPoint</Application>
  <PresentationFormat>On-screen Show (16:9)</PresentationFormat>
  <Paragraphs>431</Paragraphs>
  <Slides>28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Berlin Sans FB</vt:lpstr>
      <vt:lpstr>Calibri</vt:lpstr>
      <vt:lpstr>Century Gothic</vt:lpstr>
      <vt:lpstr>Gill Sans</vt:lpstr>
      <vt:lpstr>Raleway Regular</vt:lpstr>
      <vt:lpstr>1_Custom Design</vt:lpstr>
      <vt:lpstr>Commercial Acumen – Challenge 1</vt:lpstr>
      <vt:lpstr>The Commercial Acumen learner journey 3 x 30 days, Challenge 1</vt:lpstr>
      <vt:lpstr>PowerPoint Presentation</vt:lpstr>
      <vt:lpstr>Commercial Acumen – 1st 30 day challenge</vt:lpstr>
      <vt:lpstr>Our Commercial Acumen journey 3 x 30 days, Challenge 1</vt:lpstr>
      <vt:lpstr>PowerPoint Presentation</vt:lpstr>
      <vt:lpstr>What commercial challenges are giving our customers a headache?</vt:lpstr>
      <vt:lpstr>Are we part of the solution or the problem?</vt:lpstr>
      <vt:lpstr>If we’re part of the solution we’re creating end to end value</vt:lpstr>
      <vt:lpstr>Supporting their commercial challenges impacts their metrics that matter</vt:lpstr>
      <vt:lpstr>This takes Commercial Acumen</vt:lpstr>
      <vt:lpstr>.. And it will fuel the kind of business conversations that customers value 4x more than product conversations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Facing into Commercial Acumen has been broken down to ..</vt:lpstr>
      <vt:lpstr>PowerPoint Presentation</vt:lpstr>
      <vt:lpstr>PowerPoint Presentation</vt:lpstr>
      <vt:lpstr>The steps we need to walk through …</vt:lpstr>
      <vt:lpstr>PowerPoint Presentation</vt:lpstr>
      <vt:lpstr>Let’s see if we can generate 15 ideas about how to get a better understanding using readily available sources.</vt:lpstr>
      <vt:lpstr>PowerPoint Presentation</vt:lpstr>
      <vt:lpstr>You’re out the blocks, let’s go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Acumen – 1st 30 day challenge</dc:title>
  <dc:creator>SJohnson</dc:creator>
  <cp:lastModifiedBy>SJohnson</cp:lastModifiedBy>
  <cp:revision>39</cp:revision>
  <cp:lastPrinted>2018-09-03T08:23:42Z</cp:lastPrinted>
  <dcterms:created xsi:type="dcterms:W3CDTF">2018-10-03T10:44:55Z</dcterms:created>
  <dcterms:modified xsi:type="dcterms:W3CDTF">2018-10-03T21:41:02Z</dcterms:modified>
</cp:coreProperties>
</file>